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93" r:id="rId4"/>
    <p:sldId id="261" r:id="rId5"/>
    <p:sldId id="262" r:id="rId6"/>
    <p:sldId id="263" r:id="rId7"/>
    <p:sldId id="310" r:id="rId8"/>
    <p:sldId id="309" r:id="rId9"/>
    <p:sldId id="294" r:id="rId10"/>
    <p:sldId id="302" r:id="rId11"/>
    <p:sldId id="282" r:id="rId12"/>
    <p:sldId id="296" r:id="rId13"/>
    <p:sldId id="311" r:id="rId14"/>
    <p:sldId id="299" r:id="rId15"/>
    <p:sldId id="315" r:id="rId16"/>
    <p:sldId id="307" r:id="rId17"/>
    <p:sldId id="316" r:id="rId18"/>
    <p:sldId id="312" r:id="rId19"/>
    <p:sldId id="301" r:id="rId20"/>
    <p:sldId id="285" r:id="rId21"/>
    <p:sldId id="303" r:id="rId22"/>
    <p:sldId id="281" r:id="rId23"/>
    <p:sldId id="280" r:id="rId24"/>
    <p:sldId id="300" r:id="rId25"/>
    <p:sldId id="295" r:id="rId26"/>
    <p:sldId id="268" r:id="rId27"/>
    <p:sldId id="304" r:id="rId28"/>
    <p:sldId id="317" r:id="rId29"/>
    <p:sldId id="305" r:id="rId30"/>
    <p:sldId id="306" r:id="rId31"/>
    <p:sldId id="318" r:id="rId32"/>
    <p:sldId id="308" r:id="rId33"/>
    <p:sldId id="313" r:id="rId34"/>
    <p:sldId id="314"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0"/>
  </p:normalViewPr>
  <p:slideViewPr>
    <p:cSldViewPr>
      <p:cViewPr>
        <p:scale>
          <a:sx n="70" d="100"/>
          <a:sy n="70" d="100"/>
        </p:scale>
        <p:origin x="2840" y="10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EC1E7D-86F2-4A3D-B185-8772DFB1B84A}" type="datetimeFigureOut">
              <a:rPr lang="en-GB" smtClean="0"/>
              <a:t>11/07/2017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2F051B-5426-42FB-B6CA-BD97B0FF83D6}" type="slidenum">
              <a:rPr lang="en-GB" smtClean="0"/>
              <a:t>‹#›</a:t>
            </a:fld>
            <a:endParaRPr lang="en-GB"/>
          </a:p>
        </p:txBody>
      </p:sp>
    </p:spTree>
    <p:extLst>
      <p:ext uri="{BB962C8B-B14F-4D97-AF65-F5344CB8AC3E}">
        <p14:creationId xmlns:p14="http://schemas.microsoft.com/office/powerpoint/2010/main" val="1179678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D16B6E9-AFF2-40E2-8CB4-4D888C0819E3}" type="datetime1">
              <a:rPr lang="en-US" smtClean="0"/>
              <a:t>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2214857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64B6C8-F88C-4273-A1B0-E0ACBF7C3326}" type="datetime1">
              <a:rPr lang="en-US" smtClean="0"/>
              <a:t>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2615495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6776F8-1B30-455B-90DB-F72B912261B9}" type="datetime1">
              <a:rPr lang="en-US" smtClean="0"/>
              <a:t>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1427052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644722-5BCB-41A0-8153-76B3901413CE}" type="datetime1">
              <a:rPr lang="en-US" smtClean="0"/>
              <a:t>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541079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3313AF-6396-4DC4-88E6-493F7F956C35}" type="datetime1">
              <a:rPr lang="en-US" smtClean="0"/>
              <a:t>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4003681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41188ED-40AA-440B-9D0D-15A01EAB720D}" type="datetime1">
              <a:rPr lang="en-US" smtClean="0"/>
              <a:t>7/11/17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757680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3B470E9-5E37-4636-86DE-709F5FF54A4E}" type="datetime1">
              <a:rPr lang="en-US" smtClean="0"/>
              <a:t>7/11/17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2839721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98A1005-64AA-47EA-ABB9-0D2D07CEAA18}" type="datetime1">
              <a:rPr lang="en-US" smtClean="0"/>
              <a:t>7/11/17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3234708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A7022E-8F37-4ECF-9228-6715A0EE3993}" type="datetime1">
              <a:rPr lang="en-US" smtClean="0"/>
              <a:t>7/11/17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3460200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A8BDD9-4E1D-4B95-9C42-62D183431D80}" type="datetime1">
              <a:rPr lang="en-US" smtClean="0"/>
              <a:t>7/11/17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3434619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327175-8CF7-4E00-8F7A-107A2A2AE8A8}" type="datetime1">
              <a:rPr lang="en-US" smtClean="0"/>
              <a:t>7/11/17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10577144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FDD30F-67E1-4E25-BE2B-BE71EBA9B6B4}" type="datetime1">
              <a:rPr lang="en-US" smtClean="0"/>
              <a:t>7/11/17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E5262B-218E-439F-9EAC-A62030B492D9}" type="slidenum">
              <a:rPr lang="en-US" smtClean="0"/>
              <a:pPr/>
              <a:t>‹#›</a:t>
            </a:fld>
            <a:endParaRPr lang="en-US"/>
          </a:p>
        </p:txBody>
      </p:sp>
    </p:spTree>
    <p:extLst>
      <p:ext uri="{BB962C8B-B14F-4D97-AF65-F5344CB8AC3E}">
        <p14:creationId xmlns:p14="http://schemas.microsoft.com/office/powerpoint/2010/main" val="11175667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hyperlink" Target="https://upload.wikimedia.org/wikipedia/en/e/ef/ACDI-VOCA_logo.png" TargetMode="External"/><Relationship Id="rId7" Type="http://schemas.openxmlformats.org/officeDocument/2006/relationships/image" Target="../media/image5.png"/><Relationship Id="rId8"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 Id="rId3" Type="http://schemas.openxmlformats.org/officeDocument/2006/relationships/image" Target="../media/image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7" descr="P:\logos\i\iita\IITA_regular-sienna_with slogan (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 y="6248400"/>
            <a:ext cx="838200" cy="4211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28600" y="4931894"/>
            <a:ext cx="8229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pic>
        <p:nvPicPr>
          <p:cNvPr id="23" name="Picture 22"/>
          <p:cNvPicPr/>
          <p:nvPr/>
        </p:nvPicPr>
        <p:blipFill>
          <a:blip r:embed="rId3" cstate="print">
            <a:extLst>
              <a:ext uri="{28A0092B-C50C-407E-A947-70E740481C1C}">
                <a14:useLocalDpi xmlns:a14="http://schemas.microsoft.com/office/drawing/2010/main"/>
              </a:ext>
            </a:extLst>
          </a:blip>
          <a:srcRect/>
          <a:stretch>
            <a:fillRect/>
          </a:stretch>
        </p:blipFill>
        <p:spPr bwMode="auto">
          <a:xfrm>
            <a:off x="3809999" y="381000"/>
            <a:ext cx="2133601" cy="884933"/>
          </a:xfrm>
          <a:prstGeom prst="rect">
            <a:avLst/>
          </a:prstGeom>
          <a:noFill/>
        </p:spPr>
      </p:pic>
      <p:pic>
        <p:nvPicPr>
          <p:cNvPr id="28" name="Picture 27"/>
          <p:cNvPicPr/>
          <p:nvPr/>
        </p:nvPicPr>
        <p:blipFill rotWithShape="1">
          <a:blip r:embed="rId4" cstate="screen">
            <a:extLst>
              <a:ext uri="{28A0092B-C50C-407E-A947-70E740481C1C}">
                <a14:useLocalDpi xmlns:a14="http://schemas.microsoft.com/office/drawing/2010/main"/>
              </a:ext>
            </a:extLst>
          </a:blip>
          <a:srcRect b="17436"/>
          <a:stretch/>
        </p:blipFill>
        <p:spPr bwMode="auto">
          <a:xfrm>
            <a:off x="304800" y="304800"/>
            <a:ext cx="2133600" cy="841628"/>
          </a:xfrm>
          <a:prstGeom prst="rect">
            <a:avLst/>
          </a:prstGeom>
          <a:noFill/>
        </p:spPr>
      </p:pic>
      <p:pic>
        <p:nvPicPr>
          <p:cNvPr id="1026" name="Picture 2" descr="C:\Users\user\Desktop\URGENT TASKS\Coat_of_arms_of_Tanzania.svg.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72400" y="365520"/>
            <a:ext cx="685799" cy="795090"/>
          </a:xfrm>
          <a:prstGeom prst="rect">
            <a:avLst/>
          </a:prstGeom>
          <a:noFill/>
        </p:spPr>
      </p:pic>
      <p:pic>
        <p:nvPicPr>
          <p:cNvPr id="22" name="Picture 21" descr="Thumbnail for version as of 17:03, 23 January 2016">
            <a:hlinkClick r:id="rId6"/>
          </p:cNvPr>
          <p:cNvPicPr/>
          <p:nvPr/>
        </p:nvPicPr>
        <p:blipFill>
          <a:blip r:embed="rId7">
            <a:extLst>
              <a:ext uri="{28A0092B-C50C-407E-A947-70E740481C1C}">
                <a14:useLocalDpi xmlns:a14="http://schemas.microsoft.com/office/drawing/2010/main"/>
              </a:ext>
            </a:extLst>
          </a:blip>
          <a:srcRect/>
          <a:stretch>
            <a:fillRect/>
          </a:stretch>
        </p:blipFill>
        <p:spPr bwMode="auto">
          <a:xfrm>
            <a:off x="3962400" y="6298075"/>
            <a:ext cx="1310640" cy="371475"/>
          </a:xfrm>
          <a:prstGeom prst="rect">
            <a:avLst/>
          </a:prstGeom>
          <a:noFill/>
          <a:ln>
            <a:noFill/>
          </a:ln>
        </p:spPr>
      </p:pic>
      <p:sp>
        <p:nvSpPr>
          <p:cNvPr id="6" name="Rectangle 5"/>
          <p:cNvSpPr/>
          <p:nvPr/>
        </p:nvSpPr>
        <p:spPr>
          <a:xfrm>
            <a:off x="364313" y="1000385"/>
            <a:ext cx="7984283" cy="4924425"/>
          </a:xfrm>
          <a:prstGeom prst="rect">
            <a:avLst/>
          </a:prstGeom>
        </p:spPr>
        <p:txBody>
          <a:bodyPr wrap="square">
            <a:spAutoFit/>
          </a:bodyPr>
          <a:lstStyle/>
          <a:p>
            <a:pPr algn="ctr"/>
            <a:r>
              <a:rPr lang="en-US" sz="2800" b="1" dirty="0"/>
              <a:t>Enhancing partnership among Africa RISING (AR), NAFAKA and TUBORESHE CHAKULA (TUBOCHA) Programs for fast-tracking delivery and scaling of agricultural technologies in Tanzania</a:t>
            </a:r>
            <a:endParaRPr lang="en-GB" sz="2800" dirty="0"/>
          </a:p>
          <a:p>
            <a:r>
              <a:rPr lang="en-US" b="1" dirty="0"/>
              <a:t> </a:t>
            </a:r>
            <a:endParaRPr lang="en-GB" dirty="0"/>
          </a:p>
          <a:p>
            <a:pPr algn="ctr"/>
            <a:r>
              <a:rPr lang="en-US" sz="2000" b="1" dirty="0"/>
              <a:t>End-of-project phase review meeting (July 3 – 4, 2017</a:t>
            </a:r>
            <a:r>
              <a:rPr lang="en-US" sz="2000" b="1" dirty="0" smtClean="0"/>
              <a:t>)</a:t>
            </a:r>
          </a:p>
          <a:p>
            <a:pPr algn="ctr"/>
            <a:endParaRPr lang="en-US" sz="2800" b="1" u="sng" dirty="0"/>
          </a:p>
          <a:p>
            <a:pPr algn="ctr"/>
            <a:r>
              <a:rPr lang="en-US" sz="2800" b="1" dirty="0" smtClean="0"/>
              <a:t>RICE COMPONENT</a:t>
            </a:r>
          </a:p>
          <a:p>
            <a:r>
              <a:rPr lang="en-US" b="1" dirty="0" smtClean="0"/>
              <a:t>Prepared by: Dr. Sophia </a:t>
            </a:r>
            <a:r>
              <a:rPr lang="en-US" b="1" dirty="0" err="1" smtClean="0"/>
              <a:t>Kashenge</a:t>
            </a:r>
            <a:r>
              <a:rPr lang="en-US" b="1" dirty="0" smtClean="0"/>
              <a:t>, </a:t>
            </a:r>
          </a:p>
          <a:p>
            <a:r>
              <a:rPr lang="en-US" b="1" dirty="0"/>
              <a:t> </a:t>
            </a:r>
            <a:r>
              <a:rPr lang="en-US" b="1" dirty="0" smtClean="0"/>
              <a:t>                      Dr. Charles </a:t>
            </a:r>
            <a:r>
              <a:rPr lang="en-US" b="1" dirty="0" err="1" smtClean="0"/>
              <a:t>Chuwa</a:t>
            </a:r>
            <a:r>
              <a:rPr lang="en-US" b="1" dirty="0" smtClean="0"/>
              <a:t>, </a:t>
            </a:r>
          </a:p>
          <a:p>
            <a:r>
              <a:rPr lang="en-US" b="1" dirty="0"/>
              <a:t> </a:t>
            </a:r>
            <a:r>
              <a:rPr lang="en-US" b="1" dirty="0" smtClean="0"/>
              <a:t>                      Mr. </a:t>
            </a:r>
            <a:r>
              <a:rPr lang="en-US" b="1" dirty="0" err="1" smtClean="0"/>
              <a:t>Ndimubandi</a:t>
            </a:r>
            <a:r>
              <a:rPr lang="en-US" b="1" dirty="0" smtClean="0"/>
              <a:t> </a:t>
            </a:r>
            <a:r>
              <a:rPr lang="en-US" b="1" dirty="0" err="1" smtClean="0"/>
              <a:t>Mvukiye</a:t>
            </a:r>
            <a:r>
              <a:rPr lang="en-US" b="1" dirty="0" smtClean="0"/>
              <a:t>, </a:t>
            </a:r>
          </a:p>
          <a:p>
            <a:r>
              <a:rPr lang="en-US" b="1" dirty="0"/>
              <a:t> </a:t>
            </a:r>
            <a:r>
              <a:rPr lang="en-US" b="1" dirty="0" smtClean="0"/>
              <a:t>                      Mr. Ibrahim Paul, </a:t>
            </a:r>
          </a:p>
          <a:p>
            <a:r>
              <a:rPr lang="en-US" b="1" dirty="0"/>
              <a:t> </a:t>
            </a:r>
            <a:r>
              <a:rPr lang="en-US" b="1" dirty="0" smtClean="0"/>
              <a:t>                      Mr. Joel </a:t>
            </a:r>
            <a:r>
              <a:rPr lang="en-US" b="1" dirty="0" err="1" smtClean="0"/>
              <a:t>Zakayo</a:t>
            </a:r>
            <a:r>
              <a:rPr lang="en-US" b="1" dirty="0" smtClean="0"/>
              <a:t> and</a:t>
            </a:r>
          </a:p>
          <a:p>
            <a:r>
              <a:rPr lang="en-US" b="1" dirty="0"/>
              <a:t> </a:t>
            </a:r>
            <a:r>
              <a:rPr lang="en-US" b="1" dirty="0" smtClean="0"/>
              <a:t>                      Mr. </a:t>
            </a:r>
            <a:r>
              <a:rPr lang="en-US" b="1" dirty="0" err="1" smtClean="0"/>
              <a:t>Rajabu</a:t>
            </a:r>
            <a:r>
              <a:rPr lang="en-US" b="1" dirty="0" smtClean="0"/>
              <a:t> </a:t>
            </a:r>
            <a:r>
              <a:rPr lang="en-US" b="1" dirty="0" err="1" smtClean="0"/>
              <a:t>Kangile</a:t>
            </a:r>
            <a:endParaRPr lang="en-US" b="1" dirty="0"/>
          </a:p>
        </p:txBody>
      </p:sp>
      <p:sp>
        <p:nvSpPr>
          <p:cNvPr id="2" name="Slide Number Placeholder 1"/>
          <p:cNvSpPr>
            <a:spLocks noGrp="1"/>
          </p:cNvSpPr>
          <p:nvPr>
            <p:ph type="sldNum" sz="quarter" idx="12"/>
          </p:nvPr>
        </p:nvSpPr>
        <p:spPr/>
        <p:txBody>
          <a:bodyPr/>
          <a:lstStyle/>
          <a:p>
            <a:fld id="{2BE5262B-218E-439F-9EAC-A62030B492D9}" type="slidenum">
              <a:rPr lang="en-US" smtClean="0"/>
              <a:pPr/>
              <a:t>1</a:t>
            </a:fld>
            <a:endParaRPr lang="en-US" dirty="0"/>
          </a:p>
        </p:txBody>
      </p:sp>
      <p:pic>
        <p:nvPicPr>
          <p:cNvPr id="12" name="Picture 11" descr="C:\Users\KANGILE\Desktop\CHOLLIMA AGRO SCIENTIFIC RESEARCH CENTER -Logo\CASRC-Logo color\CASRC logo-cmyk.jpg"/>
          <p:cNvPicPr/>
          <p:nvPr/>
        </p:nvPicPr>
        <p:blipFill>
          <a:blip r:embed="rId8" cstate="screen">
            <a:extLst>
              <a:ext uri="{28A0092B-C50C-407E-A947-70E740481C1C}">
                <a14:useLocalDpi xmlns:a14="http://schemas.microsoft.com/office/drawing/2010/main"/>
              </a:ext>
            </a:extLst>
          </a:blip>
          <a:srcRect/>
          <a:stretch>
            <a:fillRect/>
          </a:stretch>
        </p:blipFill>
        <p:spPr bwMode="auto">
          <a:xfrm>
            <a:off x="6781800" y="6027565"/>
            <a:ext cx="647700" cy="541020"/>
          </a:xfrm>
          <a:prstGeom prst="rect">
            <a:avLst/>
          </a:prstGeom>
          <a:noFill/>
          <a:ln w="9525">
            <a:noFill/>
            <a:miter lim="800000"/>
            <a:headEnd/>
            <a:tailEnd/>
          </a:ln>
        </p:spPr>
      </p:pic>
    </p:spTree>
    <p:extLst>
      <p:ext uri="{BB962C8B-B14F-4D97-AF65-F5344CB8AC3E}">
        <p14:creationId xmlns:p14="http://schemas.microsoft.com/office/powerpoint/2010/main" val="19510616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001000" cy="715962"/>
          </a:xfrm>
        </p:spPr>
        <p:txBody>
          <a:bodyPr>
            <a:noAutofit/>
          </a:bodyPr>
          <a:lstStyle/>
          <a:p>
            <a:pPr algn="l"/>
            <a:r>
              <a:rPr lang="en-US" sz="2800" b="1" dirty="0"/>
              <a:t>Activity </a:t>
            </a:r>
            <a:r>
              <a:rPr lang="en-US" sz="2800" b="1" dirty="0" smtClean="0"/>
              <a:t>3: </a:t>
            </a:r>
            <a:r>
              <a:rPr lang="en-US" sz="2800" b="1" dirty="0"/>
              <a:t>Establishment of demonstration </a:t>
            </a:r>
            <a:r>
              <a:rPr lang="en-US" sz="2800" b="1" dirty="0" smtClean="0"/>
              <a:t>plots</a:t>
            </a:r>
            <a:br>
              <a:rPr lang="en-US" sz="2800" b="1" dirty="0" smtClean="0"/>
            </a:b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42751436"/>
              </p:ext>
            </p:extLst>
          </p:nvPr>
        </p:nvGraphicFramePr>
        <p:xfrm>
          <a:off x="1752600" y="609600"/>
          <a:ext cx="5410200" cy="5544312"/>
        </p:xfrm>
        <a:graphic>
          <a:graphicData uri="http://schemas.openxmlformats.org/drawingml/2006/table">
            <a:tbl>
              <a:tblPr firstRow="1" firstCol="1" bandRow="1">
                <a:tableStyleId>{5C22544A-7EE6-4342-B048-85BDC9FD1C3A}</a:tableStyleId>
              </a:tblPr>
              <a:tblGrid>
                <a:gridCol w="1694762"/>
                <a:gridCol w="1912038"/>
                <a:gridCol w="1803400"/>
              </a:tblGrid>
              <a:tr h="276830">
                <a:tc gridSpan="3">
                  <a:txBody>
                    <a:bodyPr/>
                    <a:lstStyle/>
                    <a:p>
                      <a:pPr algn="ctr">
                        <a:lnSpc>
                          <a:spcPct val="107000"/>
                        </a:lnSpc>
                        <a:spcAft>
                          <a:spcPts val="0"/>
                        </a:spcAft>
                      </a:pPr>
                      <a:r>
                        <a:rPr lang="en-GB" sz="2000" dirty="0">
                          <a:effectLst/>
                        </a:rPr>
                        <a:t>Mother demos</a:t>
                      </a:r>
                      <a:endParaRPr lang="en-GB" sz="2000" dirty="0">
                        <a:effectLst/>
                        <a:latin typeface="Calibri"/>
                        <a:ea typeface="Calibri"/>
                        <a:cs typeface="Times New Roman"/>
                      </a:endParaRPr>
                    </a:p>
                  </a:txBody>
                  <a:tcPr marL="68580" marR="68580" marT="0" marB="0"/>
                </a:tc>
                <a:tc hMerge="1">
                  <a:txBody>
                    <a:bodyPr/>
                    <a:lstStyle/>
                    <a:p>
                      <a:endParaRPr lang="en-GB"/>
                    </a:p>
                  </a:txBody>
                  <a:tcPr/>
                </a:tc>
                <a:tc hMerge="1">
                  <a:txBody>
                    <a:bodyPr/>
                    <a:lstStyle/>
                    <a:p>
                      <a:endParaRPr lang="en-GB"/>
                    </a:p>
                  </a:txBody>
                  <a:tcPr/>
                </a:tc>
              </a:tr>
              <a:tr h="553660">
                <a:tc>
                  <a:txBody>
                    <a:bodyPr/>
                    <a:lstStyle/>
                    <a:p>
                      <a:pPr>
                        <a:lnSpc>
                          <a:spcPct val="107000"/>
                        </a:lnSpc>
                        <a:spcAft>
                          <a:spcPts val="0"/>
                        </a:spcAft>
                      </a:pPr>
                      <a:r>
                        <a:rPr lang="en-GB" sz="2000">
                          <a:effectLst/>
                        </a:rPr>
                        <a:t>Types of demos</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Number of demos</a:t>
                      </a:r>
                      <a:endParaRPr lang="en-GB" sz="20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r>
                        <a:rPr lang="en-GB" sz="2000" dirty="0" smtClean="0">
                          <a:effectLst/>
                        </a:rPr>
                        <a:t>Targeted</a:t>
                      </a:r>
                      <a:endParaRPr lang="en-GB" sz="2000" dirty="0">
                        <a:effectLst/>
                        <a:latin typeface="Calibri"/>
                        <a:ea typeface="Calibri"/>
                        <a:cs typeface="Times New Roman"/>
                      </a:endParaRPr>
                    </a:p>
                  </a:txBody>
                  <a:tcPr marL="68580" marR="68580" marT="0" marB="0"/>
                </a:tc>
              </a:tr>
              <a:tr h="276830">
                <a:tc>
                  <a:txBody>
                    <a:bodyPr/>
                    <a:lstStyle/>
                    <a:p>
                      <a:pPr>
                        <a:lnSpc>
                          <a:spcPct val="107000"/>
                        </a:lnSpc>
                        <a:spcAft>
                          <a:spcPts val="0"/>
                        </a:spcAft>
                      </a:pPr>
                      <a:r>
                        <a:rPr lang="en-GB" sz="2000" dirty="0">
                          <a:effectLst/>
                        </a:rPr>
                        <a:t>VARFER</a:t>
                      </a:r>
                      <a:endParaRPr lang="en-GB" sz="20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46</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 </a:t>
                      </a:r>
                      <a:endParaRPr lang="en-GB" sz="2000">
                        <a:effectLst/>
                        <a:latin typeface="Calibri"/>
                        <a:ea typeface="Calibri"/>
                        <a:cs typeface="Times New Roman"/>
                      </a:endParaRPr>
                    </a:p>
                  </a:txBody>
                  <a:tcPr marL="68580" marR="68580" marT="0" marB="0"/>
                </a:tc>
              </a:tr>
              <a:tr h="276830">
                <a:tc>
                  <a:txBody>
                    <a:bodyPr/>
                    <a:lstStyle/>
                    <a:p>
                      <a:pPr>
                        <a:lnSpc>
                          <a:spcPct val="107000"/>
                        </a:lnSpc>
                        <a:spcAft>
                          <a:spcPts val="0"/>
                        </a:spcAft>
                      </a:pPr>
                      <a:r>
                        <a:rPr lang="en-GB" sz="2000">
                          <a:effectLst/>
                        </a:rPr>
                        <a:t>SAS</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4</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 </a:t>
                      </a:r>
                      <a:endParaRPr lang="en-GB" sz="2000">
                        <a:effectLst/>
                        <a:latin typeface="Calibri"/>
                        <a:ea typeface="Calibri"/>
                        <a:cs typeface="Times New Roman"/>
                      </a:endParaRPr>
                    </a:p>
                  </a:txBody>
                  <a:tcPr marL="68580" marR="68580" marT="0" marB="0"/>
                </a:tc>
              </a:tr>
              <a:tr h="276830">
                <a:tc>
                  <a:txBody>
                    <a:bodyPr/>
                    <a:lstStyle/>
                    <a:p>
                      <a:pPr>
                        <a:lnSpc>
                          <a:spcPct val="107000"/>
                        </a:lnSpc>
                        <a:spcAft>
                          <a:spcPts val="0"/>
                        </a:spcAft>
                      </a:pPr>
                      <a:r>
                        <a:rPr lang="en-GB" sz="2000">
                          <a:effectLst/>
                        </a:rPr>
                        <a:t>Calcaric</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1</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 </a:t>
                      </a:r>
                      <a:endParaRPr lang="en-GB" sz="2000">
                        <a:effectLst/>
                        <a:latin typeface="Calibri"/>
                        <a:ea typeface="Calibri"/>
                        <a:cs typeface="Times New Roman"/>
                      </a:endParaRPr>
                    </a:p>
                  </a:txBody>
                  <a:tcPr marL="68580" marR="68580" marT="0" marB="0"/>
                </a:tc>
              </a:tr>
              <a:tr h="276830">
                <a:tc>
                  <a:txBody>
                    <a:bodyPr/>
                    <a:lstStyle/>
                    <a:p>
                      <a:pPr>
                        <a:lnSpc>
                          <a:spcPct val="107000"/>
                        </a:lnSpc>
                        <a:spcAft>
                          <a:spcPts val="0"/>
                        </a:spcAft>
                      </a:pPr>
                      <a:r>
                        <a:rPr lang="en-GB" sz="2000">
                          <a:effectLst/>
                        </a:rPr>
                        <a:t>AWD</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3</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 </a:t>
                      </a:r>
                      <a:endParaRPr lang="en-GB" sz="2000">
                        <a:effectLst/>
                        <a:latin typeface="Calibri"/>
                        <a:ea typeface="Calibri"/>
                        <a:cs typeface="Times New Roman"/>
                      </a:endParaRPr>
                    </a:p>
                  </a:txBody>
                  <a:tcPr marL="68580" marR="68580" marT="0" marB="0"/>
                </a:tc>
              </a:tr>
              <a:tr h="276830">
                <a:tc>
                  <a:txBody>
                    <a:bodyPr/>
                    <a:lstStyle/>
                    <a:p>
                      <a:pPr>
                        <a:lnSpc>
                          <a:spcPct val="107000"/>
                        </a:lnSpc>
                        <a:spcAft>
                          <a:spcPts val="0"/>
                        </a:spcAft>
                      </a:pPr>
                      <a:r>
                        <a:rPr lang="en-GB" sz="2000">
                          <a:effectLst/>
                        </a:rPr>
                        <a:t>Total</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54</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 </a:t>
                      </a:r>
                      <a:endParaRPr lang="en-GB" sz="2000">
                        <a:effectLst/>
                        <a:latin typeface="Calibri"/>
                        <a:ea typeface="Calibri"/>
                        <a:cs typeface="Times New Roman"/>
                      </a:endParaRPr>
                    </a:p>
                  </a:txBody>
                  <a:tcPr marL="68580" marR="68580" marT="0" marB="0"/>
                </a:tc>
              </a:tr>
              <a:tr h="276830">
                <a:tc gridSpan="3">
                  <a:txBody>
                    <a:bodyPr/>
                    <a:lstStyle/>
                    <a:p>
                      <a:pPr>
                        <a:lnSpc>
                          <a:spcPct val="107000"/>
                        </a:lnSpc>
                        <a:spcAft>
                          <a:spcPts val="0"/>
                        </a:spcAft>
                      </a:pPr>
                      <a:r>
                        <a:rPr lang="en-GB" sz="2000">
                          <a:effectLst/>
                        </a:rPr>
                        <a:t> </a:t>
                      </a:r>
                      <a:endParaRPr lang="en-GB" sz="2000">
                        <a:effectLst/>
                        <a:latin typeface="Calibri"/>
                        <a:ea typeface="Calibri"/>
                        <a:cs typeface="Times New Roman"/>
                      </a:endParaRPr>
                    </a:p>
                  </a:txBody>
                  <a:tcPr marL="68580" marR="68580" marT="0" marB="0"/>
                </a:tc>
                <a:tc hMerge="1">
                  <a:txBody>
                    <a:bodyPr/>
                    <a:lstStyle/>
                    <a:p>
                      <a:endParaRPr lang="en-GB"/>
                    </a:p>
                  </a:txBody>
                  <a:tcPr/>
                </a:tc>
                <a:tc hMerge="1">
                  <a:txBody>
                    <a:bodyPr/>
                    <a:lstStyle/>
                    <a:p>
                      <a:endParaRPr lang="en-GB"/>
                    </a:p>
                  </a:txBody>
                  <a:tcPr/>
                </a:tc>
              </a:tr>
              <a:tr h="276830">
                <a:tc gridSpan="3">
                  <a:txBody>
                    <a:bodyPr/>
                    <a:lstStyle/>
                    <a:p>
                      <a:pPr algn="ctr">
                        <a:lnSpc>
                          <a:spcPct val="107000"/>
                        </a:lnSpc>
                        <a:spcAft>
                          <a:spcPts val="0"/>
                        </a:spcAft>
                      </a:pPr>
                      <a:r>
                        <a:rPr lang="en-GB" sz="2000" dirty="0">
                          <a:effectLst/>
                        </a:rPr>
                        <a:t>Baby demos</a:t>
                      </a:r>
                      <a:endParaRPr lang="en-GB" sz="2000" dirty="0">
                        <a:effectLst/>
                        <a:latin typeface="Calibri"/>
                        <a:ea typeface="Calibri"/>
                        <a:cs typeface="Times New Roman"/>
                      </a:endParaRPr>
                    </a:p>
                  </a:txBody>
                  <a:tcPr marL="68580" marR="68580" marT="0" marB="0"/>
                </a:tc>
                <a:tc hMerge="1">
                  <a:txBody>
                    <a:bodyPr/>
                    <a:lstStyle/>
                    <a:p>
                      <a:endParaRPr lang="en-GB"/>
                    </a:p>
                  </a:txBody>
                  <a:tcPr/>
                </a:tc>
                <a:tc hMerge="1">
                  <a:txBody>
                    <a:bodyPr/>
                    <a:lstStyle/>
                    <a:p>
                      <a:endParaRPr lang="en-GB"/>
                    </a:p>
                  </a:txBody>
                  <a:tcPr/>
                </a:tc>
              </a:tr>
              <a:tr h="553660">
                <a:tc>
                  <a:txBody>
                    <a:bodyPr/>
                    <a:lstStyle/>
                    <a:p>
                      <a:pPr>
                        <a:lnSpc>
                          <a:spcPct val="107000"/>
                        </a:lnSpc>
                        <a:spcAft>
                          <a:spcPts val="0"/>
                        </a:spcAft>
                      </a:pPr>
                      <a:r>
                        <a:rPr lang="en-GB" sz="2000" dirty="0">
                          <a:effectLst/>
                        </a:rPr>
                        <a:t>District</a:t>
                      </a:r>
                      <a:endParaRPr lang="en-GB" sz="20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r>
                        <a:rPr lang="en-GB" sz="2000" dirty="0" smtClean="0">
                          <a:effectLst/>
                        </a:rPr>
                        <a:t>Number of demos</a:t>
                      </a:r>
                      <a:endParaRPr lang="en-GB" sz="20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r>
                        <a:rPr lang="en-GB" sz="2000" dirty="0" smtClean="0">
                          <a:effectLst/>
                        </a:rPr>
                        <a:t>Targeted</a:t>
                      </a:r>
                      <a:endParaRPr lang="en-GB" sz="2000" dirty="0">
                        <a:effectLst/>
                        <a:latin typeface="Calibri"/>
                        <a:ea typeface="Calibri"/>
                        <a:cs typeface="Times New Roman"/>
                      </a:endParaRPr>
                    </a:p>
                  </a:txBody>
                  <a:tcPr marL="68580" marR="68580" marT="0" marB="0"/>
                </a:tc>
              </a:tr>
              <a:tr h="276830">
                <a:tc>
                  <a:txBody>
                    <a:bodyPr/>
                    <a:lstStyle/>
                    <a:p>
                      <a:pPr>
                        <a:lnSpc>
                          <a:spcPct val="107000"/>
                        </a:lnSpc>
                        <a:spcAft>
                          <a:spcPts val="0"/>
                        </a:spcAft>
                      </a:pPr>
                      <a:r>
                        <a:rPr lang="en-GB" sz="2000" dirty="0">
                          <a:effectLst/>
                        </a:rPr>
                        <a:t>Kilombero</a:t>
                      </a:r>
                      <a:endParaRPr lang="en-GB" sz="20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r>
                        <a:rPr lang="en-GB" sz="2000" dirty="0" smtClean="0">
                          <a:effectLst/>
                        </a:rPr>
                        <a:t>407</a:t>
                      </a:r>
                      <a:endParaRPr lang="en-GB" sz="2000" dirty="0">
                        <a:solidFill>
                          <a:srgbClr val="FF0000"/>
                        </a:solidFill>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r>
                        <a:rPr lang="en-GB" sz="2000" dirty="0" smtClean="0">
                          <a:effectLst/>
                        </a:rPr>
                        <a:t>500</a:t>
                      </a:r>
                      <a:endParaRPr lang="en-GB" sz="2000" dirty="0">
                        <a:effectLst/>
                        <a:latin typeface="Calibri"/>
                        <a:ea typeface="Calibri"/>
                        <a:cs typeface="Times New Roman"/>
                      </a:endParaRPr>
                    </a:p>
                  </a:txBody>
                  <a:tcPr marL="68580" marR="68580" marT="0" marB="0"/>
                </a:tc>
              </a:tr>
              <a:tr h="276830">
                <a:tc>
                  <a:txBody>
                    <a:bodyPr/>
                    <a:lstStyle/>
                    <a:p>
                      <a:pPr>
                        <a:lnSpc>
                          <a:spcPct val="107000"/>
                        </a:lnSpc>
                        <a:spcAft>
                          <a:spcPts val="0"/>
                        </a:spcAft>
                      </a:pPr>
                      <a:r>
                        <a:rPr lang="en-GB" sz="2000">
                          <a:effectLst/>
                        </a:rPr>
                        <a:t>Mvomero</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206</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r>
                        <a:rPr lang="en-GB" sz="2000" dirty="0" smtClean="0">
                          <a:effectLst/>
                        </a:rPr>
                        <a:t>300</a:t>
                      </a:r>
                      <a:endParaRPr lang="en-GB" sz="2000" dirty="0">
                        <a:effectLst/>
                        <a:latin typeface="Calibri"/>
                        <a:ea typeface="Calibri"/>
                        <a:cs typeface="Times New Roman"/>
                      </a:endParaRPr>
                    </a:p>
                  </a:txBody>
                  <a:tcPr marL="68580" marR="68580" marT="0" marB="0"/>
                </a:tc>
              </a:tr>
              <a:tr h="276830">
                <a:tc>
                  <a:txBody>
                    <a:bodyPr/>
                    <a:lstStyle/>
                    <a:p>
                      <a:pPr>
                        <a:lnSpc>
                          <a:spcPct val="107000"/>
                        </a:lnSpc>
                        <a:spcAft>
                          <a:spcPts val="0"/>
                        </a:spcAft>
                      </a:pPr>
                      <a:r>
                        <a:rPr lang="en-GB" sz="2000">
                          <a:effectLst/>
                        </a:rPr>
                        <a:t>Iringa rural</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89</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r>
                        <a:rPr lang="en-GB" sz="2000" dirty="0" smtClean="0">
                          <a:effectLst/>
                        </a:rPr>
                        <a:t>250</a:t>
                      </a:r>
                      <a:endParaRPr lang="en-GB" sz="2000" dirty="0">
                        <a:effectLst/>
                        <a:latin typeface="Calibri"/>
                        <a:ea typeface="Calibri"/>
                        <a:cs typeface="Times New Roman"/>
                      </a:endParaRPr>
                    </a:p>
                  </a:txBody>
                  <a:tcPr marL="68580" marR="68580" marT="0" marB="0"/>
                </a:tc>
              </a:tr>
              <a:tr h="276830">
                <a:tc>
                  <a:txBody>
                    <a:bodyPr/>
                    <a:lstStyle/>
                    <a:p>
                      <a:pPr>
                        <a:lnSpc>
                          <a:spcPct val="107000"/>
                        </a:lnSpc>
                        <a:spcAft>
                          <a:spcPts val="0"/>
                        </a:spcAft>
                      </a:pPr>
                      <a:r>
                        <a:rPr lang="en-GB" sz="2000">
                          <a:effectLst/>
                        </a:rPr>
                        <a:t>Mbarali</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140</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r>
                        <a:rPr lang="en-GB" sz="2000" dirty="0" smtClean="0">
                          <a:effectLst/>
                        </a:rPr>
                        <a:t>250</a:t>
                      </a:r>
                      <a:endParaRPr lang="en-GB" sz="2000" dirty="0">
                        <a:effectLst/>
                        <a:latin typeface="Calibri"/>
                        <a:ea typeface="Calibri"/>
                        <a:cs typeface="Times New Roman"/>
                      </a:endParaRPr>
                    </a:p>
                  </a:txBody>
                  <a:tcPr marL="68580" marR="68580" marT="0" marB="0"/>
                </a:tc>
              </a:tr>
              <a:tr h="276830">
                <a:tc>
                  <a:txBody>
                    <a:bodyPr/>
                    <a:lstStyle/>
                    <a:p>
                      <a:pPr>
                        <a:lnSpc>
                          <a:spcPct val="107000"/>
                        </a:lnSpc>
                        <a:spcAft>
                          <a:spcPts val="0"/>
                        </a:spcAft>
                      </a:pPr>
                      <a:r>
                        <a:rPr lang="en-GB" sz="2000">
                          <a:effectLst/>
                        </a:rPr>
                        <a:t>TOTAL</a:t>
                      </a:r>
                      <a:endParaRPr lang="en-GB" sz="200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r>
                        <a:rPr lang="en-GB" sz="2000" b="1" dirty="0" smtClean="0">
                          <a:effectLst/>
                        </a:rPr>
                        <a:t>842</a:t>
                      </a:r>
                      <a:endParaRPr lang="en-GB" sz="2000" b="1"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r>
                        <a:rPr lang="en-GB" sz="2000" dirty="0" smtClean="0">
                          <a:effectLst/>
                        </a:rPr>
                        <a:t>1300</a:t>
                      </a:r>
                      <a:endParaRPr lang="en-GB" sz="2000" dirty="0">
                        <a:effectLst/>
                        <a:latin typeface="Calibri"/>
                        <a:ea typeface="Calibri"/>
                        <a:cs typeface="Times New Roman"/>
                      </a:endParaRPr>
                    </a:p>
                  </a:txBody>
                  <a:tcPr marL="68580" marR="68580" marT="0" marB="0"/>
                </a:tc>
              </a:tr>
            </a:tbl>
          </a:graphicData>
        </a:graphic>
      </p:graphicFrame>
      <p:sp>
        <p:nvSpPr>
          <p:cNvPr id="3" name="Slide Number Placeholder 2"/>
          <p:cNvSpPr>
            <a:spLocks noGrp="1"/>
          </p:cNvSpPr>
          <p:nvPr>
            <p:ph type="sldNum" sz="quarter" idx="12"/>
          </p:nvPr>
        </p:nvSpPr>
        <p:spPr/>
        <p:txBody>
          <a:bodyPr/>
          <a:lstStyle/>
          <a:p>
            <a:fld id="{2BE5262B-218E-439F-9EAC-A62030B492D9}" type="slidenum">
              <a:rPr lang="en-US" smtClean="0"/>
              <a:pPr/>
              <a:t>10</a:t>
            </a:fld>
            <a:endParaRPr lang="en-US"/>
          </a:p>
        </p:txBody>
      </p:sp>
    </p:spTree>
    <p:extLst>
      <p:ext uri="{BB962C8B-B14F-4D97-AF65-F5344CB8AC3E}">
        <p14:creationId xmlns:p14="http://schemas.microsoft.com/office/powerpoint/2010/main" val="28789506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858000" cy="457200"/>
          </a:xfrm>
        </p:spPr>
        <p:txBody>
          <a:bodyPr>
            <a:normAutofit fontScale="90000"/>
          </a:bodyPr>
          <a:lstStyle/>
          <a:p>
            <a:pPr algn="l"/>
            <a:r>
              <a:rPr lang="en-US" sz="2800" b="1" dirty="0" smtClean="0"/>
              <a:t/>
            </a:r>
            <a:br>
              <a:rPr lang="en-US" sz="2800" b="1" dirty="0" smtClean="0"/>
            </a:br>
            <a:r>
              <a:rPr lang="en-US" sz="2800" b="1" dirty="0" smtClean="0"/>
              <a:t>Activity 3: Cont.</a:t>
            </a:r>
            <a:br>
              <a:rPr lang="en-US" sz="2800" b="1" dirty="0" smtClean="0"/>
            </a:br>
            <a:endParaRPr lang="en-GB" sz="2800" dirty="0"/>
          </a:p>
        </p:txBody>
      </p:sp>
      <p:sp>
        <p:nvSpPr>
          <p:cNvPr id="3" name="Content Placeholder 2"/>
          <p:cNvSpPr>
            <a:spLocks noGrp="1"/>
          </p:cNvSpPr>
          <p:nvPr>
            <p:ph idx="1"/>
          </p:nvPr>
        </p:nvSpPr>
        <p:spPr>
          <a:xfrm>
            <a:off x="457200" y="1295400"/>
            <a:ext cx="8229600" cy="4830763"/>
          </a:xfrm>
        </p:spPr>
        <p:txBody>
          <a:bodyPr>
            <a:normAutofit/>
          </a:bodyPr>
          <a:lstStyle/>
          <a:p>
            <a:pPr marL="0" indent="0">
              <a:buNone/>
            </a:pPr>
            <a:r>
              <a:rPr lang="en-US" b="1" dirty="0" smtClean="0"/>
              <a:t>Mother demos</a:t>
            </a:r>
            <a:endParaRPr lang="en-GB" dirty="0"/>
          </a:p>
          <a:p>
            <a:r>
              <a:rPr lang="en-GB" dirty="0" smtClean="0"/>
              <a:t>Mother demos were established depending on the need of the site/location. </a:t>
            </a:r>
          </a:p>
          <a:p>
            <a:r>
              <a:rPr lang="en-GB" dirty="0" smtClean="0"/>
              <a:t>They were established in collaboration with farmers, DAICOs’ office and NRS </a:t>
            </a:r>
          </a:p>
        </p:txBody>
      </p:sp>
      <p:sp>
        <p:nvSpPr>
          <p:cNvPr id="4" name="Slide Number Placeholder 3"/>
          <p:cNvSpPr>
            <a:spLocks noGrp="1"/>
          </p:cNvSpPr>
          <p:nvPr>
            <p:ph type="sldNum" sz="quarter" idx="12"/>
          </p:nvPr>
        </p:nvSpPr>
        <p:spPr/>
        <p:txBody>
          <a:bodyPr/>
          <a:lstStyle/>
          <a:p>
            <a:fld id="{2BE5262B-218E-439F-9EAC-A62030B492D9}" type="slidenum">
              <a:rPr lang="en-US" smtClean="0"/>
              <a:pPr/>
              <a:t>11</a:t>
            </a:fld>
            <a:endParaRPr lang="en-US"/>
          </a:p>
        </p:txBody>
      </p:sp>
    </p:spTree>
    <p:extLst>
      <p:ext uri="{BB962C8B-B14F-4D97-AF65-F5344CB8AC3E}">
        <p14:creationId xmlns:p14="http://schemas.microsoft.com/office/powerpoint/2010/main" val="38631255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64393721"/>
              </p:ext>
            </p:extLst>
          </p:nvPr>
        </p:nvGraphicFramePr>
        <p:xfrm>
          <a:off x="645090" y="1011943"/>
          <a:ext cx="7508310" cy="5216423"/>
        </p:xfrm>
        <a:graphic>
          <a:graphicData uri="http://schemas.openxmlformats.org/drawingml/2006/table">
            <a:tbl>
              <a:tblPr firstRow="1" firstCol="1" bandRow="1">
                <a:tableStyleId>{5C22544A-7EE6-4342-B048-85BDC9FD1C3A}</a:tableStyleId>
              </a:tblPr>
              <a:tblGrid>
                <a:gridCol w="1784153"/>
                <a:gridCol w="1353331"/>
                <a:gridCol w="1456942"/>
                <a:gridCol w="1456942"/>
                <a:gridCol w="1456942"/>
              </a:tblGrid>
              <a:tr h="1088285">
                <a:tc rowSpan="2">
                  <a:txBody>
                    <a:bodyPr/>
                    <a:lstStyle/>
                    <a:p>
                      <a:pPr>
                        <a:lnSpc>
                          <a:spcPct val="115000"/>
                        </a:lnSpc>
                      </a:pPr>
                      <a:r>
                        <a:rPr lang="en-GB" sz="2800" dirty="0">
                          <a:effectLst/>
                        </a:rPr>
                        <a:t>DISTRICT</a:t>
                      </a:r>
                      <a:endParaRPr lang="en-GB" sz="2800" dirty="0">
                        <a:effectLst/>
                        <a:latin typeface="Calibri"/>
                        <a:ea typeface="Times New Roman"/>
                      </a:endParaRPr>
                    </a:p>
                  </a:txBody>
                  <a:tcPr marL="68580" marR="68580" marT="0" marB="0"/>
                </a:tc>
                <a:tc gridSpan="3">
                  <a:txBody>
                    <a:bodyPr/>
                    <a:lstStyle/>
                    <a:p>
                      <a:pPr>
                        <a:lnSpc>
                          <a:spcPct val="115000"/>
                        </a:lnSpc>
                      </a:pPr>
                      <a:r>
                        <a:rPr lang="en-GB" sz="2800" dirty="0">
                          <a:effectLst/>
                        </a:rPr>
                        <a:t>Number of farmers </a:t>
                      </a:r>
                      <a:r>
                        <a:rPr lang="en-GB" sz="2800" dirty="0" smtClean="0">
                          <a:effectLst/>
                        </a:rPr>
                        <a:t>received improved seed</a:t>
                      </a:r>
                      <a:endParaRPr lang="en-GB" sz="2800" dirty="0">
                        <a:effectLst/>
                        <a:latin typeface="Calibri"/>
                        <a:ea typeface="Times New Roman"/>
                      </a:endParaRPr>
                    </a:p>
                  </a:txBody>
                  <a:tcPr marL="68580" marR="68580" marT="0" marB="0"/>
                </a:tc>
                <a:tc hMerge="1">
                  <a:txBody>
                    <a:bodyPr/>
                    <a:lstStyle/>
                    <a:p>
                      <a:endParaRPr lang="en-GB"/>
                    </a:p>
                  </a:txBody>
                  <a:tcPr/>
                </a:tc>
                <a:tc hMerge="1">
                  <a:txBody>
                    <a:bodyPr/>
                    <a:lstStyle/>
                    <a:p>
                      <a:endParaRPr lang="en-GB"/>
                    </a:p>
                  </a:txBody>
                  <a:tcPr/>
                </a:tc>
                <a:tc>
                  <a:txBody>
                    <a:bodyPr/>
                    <a:lstStyle/>
                    <a:p>
                      <a:pPr>
                        <a:lnSpc>
                          <a:spcPct val="115000"/>
                        </a:lnSpc>
                      </a:pPr>
                      <a:r>
                        <a:rPr lang="en-GB" sz="2800">
                          <a:effectLst/>
                        </a:rPr>
                        <a:t>Targeted</a:t>
                      </a:r>
                      <a:endParaRPr lang="en-GB" sz="2800">
                        <a:effectLst/>
                        <a:latin typeface="Calibri"/>
                        <a:ea typeface="Times New Roman"/>
                      </a:endParaRPr>
                    </a:p>
                  </a:txBody>
                  <a:tcPr marL="68580" marR="68580" marT="0" marB="0"/>
                </a:tc>
              </a:tr>
              <a:tr h="688023">
                <a:tc vMerge="1">
                  <a:txBody>
                    <a:bodyPr/>
                    <a:lstStyle/>
                    <a:p>
                      <a:endParaRPr lang="en-GB"/>
                    </a:p>
                  </a:txBody>
                  <a:tcPr/>
                </a:tc>
                <a:tc>
                  <a:txBody>
                    <a:bodyPr/>
                    <a:lstStyle/>
                    <a:p>
                      <a:pPr>
                        <a:lnSpc>
                          <a:spcPct val="115000"/>
                        </a:lnSpc>
                      </a:pPr>
                      <a:r>
                        <a:rPr lang="en-GB" sz="2800" b="1" dirty="0">
                          <a:effectLst/>
                        </a:rPr>
                        <a:t>Male</a:t>
                      </a:r>
                      <a:endParaRPr lang="en-GB" sz="2800" b="1" dirty="0">
                        <a:effectLst/>
                        <a:latin typeface="Calibri"/>
                        <a:ea typeface="Times New Roman"/>
                      </a:endParaRPr>
                    </a:p>
                  </a:txBody>
                  <a:tcPr marL="68580" marR="68580" marT="0" marB="0"/>
                </a:tc>
                <a:tc>
                  <a:txBody>
                    <a:bodyPr/>
                    <a:lstStyle/>
                    <a:p>
                      <a:pPr>
                        <a:lnSpc>
                          <a:spcPct val="115000"/>
                        </a:lnSpc>
                      </a:pPr>
                      <a:r>
                        <a:rPr lang="en-GB" sz="2800" b="1" dirty="0">
                          <a:effectLst/>
                        </a:rPr>
                        <a:t>Female</a:t>
                      </a:r>
                      <a:endParaRPr lang="en-GB" sz="2800" b="1" dirty="0">
                        <a:effectLst/>
                        <a:latin typeface="Calibri"/>
                        <a:ea typeface="Times New Roman"/>
                      </a:endParaRPr>
                    </a:p>
                  </a:txBody>
                  <a:tcPr marL="68580" marR="68580" marT="0" marB="0"/>
                </a:tc>
                <a:tc>
                  <a:txBody>
                    <a:bodyPr/>
                    <a:lstStyle/>
                    <a:p>
                      <a:pPr>
                        <a:lnSpc>
                          <a:spcPct val="115000"/>
                        </a:lnSpc>
                      </a:pPr>
                      <a:r>
                        <a:rPr lang="en-GB" sz="2800" b="1" dirty="0">
                          <a:effectLst/>
                        </a:rPr>
                        <a:t>Total</a:t>
                      </a:r>
                      <a:endParaRPr lang="en-GB" sz="2800" b="1" dirty="0">
                        <a:effectLst/>
                        <a:latin typeface="Calibri"/>
                        <a:ea typeface="Times New Roman"/>
                      </a:endParaRPr>
                    </a:p>
                  </a:txBody>
                  <a:tcPr marL="68580" marR="68580" marT="0" marB="0"/>
                </a:tc>
                <a:tc>
                  <a:txBody>
                    <a:bodyPr/>
                    <a:lstStyle/>
                    <a:p>
                      <a:pPr>
                        <a:lnSpc>
                          <a:spcPct val="115000"/>
                        </a:lnSpc>
                      </a:pPr>
                      <a:r>
                        <a:rPr lang="en-GB" sz="2800" b="1" dirty="0">
                          <a:effectLst/>
                        </a:rPr>
                        <a:t>Total</a:t>
                      </a:r>
                      <a:endParaRPr lang="en-GB" sz="2800" b="1" dirty="0">
                        <a:effectLst/>
                        <a:latin typeface="Calibri"/>
                        <a:ea typeface="Times New Roman"/>
                      </a:endParaRPr>
                    </a:p>
                  </a:txBody>
                  <a:tcPr marL="68580" marR="68580" marT="0" marB="0"/>
                </a:tc>
              </a:tr>
              <a:tr h="688023">
                <a:tc>
                  <a:txBody>
                    <a:bodyPr/>
                    <a:lstStyle/>
                    <a:p>
                      <a:pPr>
                        <a:lnSpc>
                          <a:spcPct val="115000"/>
                        </a:lnSpc>
                      </a:pPr>
                      <a:r>
                        <a:rPr lang="en-GB" sz="2800">
                          <a:effectLst/>
                        </a:rPr>
                        <a:t>Iringa rural</a:t>
                      </a:r>
                      <a:endParaRPr lang="en-GB" sz="2800">
                        <a:effectLst/>
                        <a:latin typeface="Calibri"/>
                        <a:ea typeface="Times New Roman"/>
                      </a:endParaRPr>
                    </a:p>
                  </a:txBody>
                  <a:tcPr marL="68580" marR="68580" marT="0" marB="0"/>
                </a:tc>
                <a:tc>
                  <a:txBody>
                    <a:bodyPr/>
                    <a:lstStyle/>
                    <a:p>
                      <a:pPr>
                        <a:lnSpc>
                          <a:spcPct val="115000"/>
                        </a:lnSpc>
                      </a:pPr>
                      <a:r>
                        <a:rPr lang="en-GB" sz="2800">
                          <a:effectLst/>
                        </a:rPr>
                        <a:t>4763</a:t>
                      </a:r>
                      <a:endParaRPr lang="en-GB" sz="2800">
                        <a:effectLst/>
                        <a:latin typeface="Calibri"/>
                        <a:ea typeface="Times New Roman"/>
                      </a:endParaRPr>
                    </a:p>
                  </a:txBody>
                  <a:tcPr marL="68580" marR="68580" marT="0" marB="0"/>
                </a:tc>
                <a:tc>
                  <a:txBody>
                    <a:bodyPr/>
                    <a:lstStyle/>
                    <a:p>
                      <a:pPr>
                        <a:lnSpc>
                          <a:spcPct val="115000"/>
                        </a:lnSpc>
                      </a:pPr>
                      <a:r>
                        <a:rPr lang="en-GB" sz="2800" dirty="0">
                          <a:effectLst/>
                        </a:rPr>
                        <a:t>3606</a:t>
                      </a:r>
                      <a:endParaRPr lang="en-GB" sz="2800" dirty="0">
                        <a:effectLst/>
                        <a:latin typeface="Calibri"/>
                        <a:ea typeface="Times New Roman"/>
                      </a:endParaRPr>
                    </a:p>
                  </a:txBody>
                  <a:tcPr marL="68580" marR="68580" marT="0" marB="0"/>
                </a:tc>
                <a:tc>
                  <a:txBody>
                    <a:bodyPr/>
                    <a:lstStyle/>
                    <a:p>
                      <a:pPr>
                        <a:lnSpc>
                          <a:spcPct val="115000"/>
                        </a:lnSpc>
                      </a:pPr>
                      <a:r>
                        <a:rPr lang="en-GB" sz="2800">
                          <a:effectLst/>
                        </a:rPr>
                        <a:t>8369</a:t>
                      </a:r>
                      <a:endParaRPr lang="en-GB" sz="2800">
                        <a:effectLst/>
                        <a:latin typeface="Calibri"/>
                        <a:ea typeface="Times New Roman"/>
                      </a:endParaRPr>
                    </a:p>
                  </a:txBody>
                  <a:tcPr marL="68580" marR="68580" marT="0" marB="0"/>
                </a:tc>
                <a:tc>
                  <a:txBody>
                    <a:bodyPr/>
                    <a:lstStyle/>
                    <a:p>
                      <a:pPr>
                        <a:lnSpc>
                          <a:spcPct val="115000"/>
                        </a:lnSpc>
                      </a:pPr>
                      <a:r>
                        <a:rPr lang="en-GB" sz="2800">
                          <a:effectLst/>
                        </a:rPr>
                        <a:t>2180</a:t>
                      </a:r>
                      <a:endParaRPr lang="en-GB" sz="2800">
                        <a:effectLst/>
                        <a:latin typeface="Calibri"/>
                        <a:ea typeface="Times New Roman"/>
                      </a:endParaRPr>
                    </a:p>
                  </a:txBody>
                  <a:tcPr marL="68580" marR="68580" marT="0" marB="0"/>
                </a:tc>
              </a:tr>
              <a:tr h="688023">
                <a:tc>
                  <a:txBody>
                    <a:bodyPr/>
                    <a:lstStyle/>
                    <a:p>
                      <a:pPr>
                        <a:lnSpc>
                          <a:spcPct val="115000"/>
                        </a:lnSpc>
                      </a:pPr>
                      <a:r>
                        <a:rPr lang="en-GB" sz="2800">
                          <a:effectLst/>
                        </a:rPr>
                        <a:t>Kilombero</a:t>
                      </a:r>
                      <a:endParaRPr lang="en-GB" sz="2800">
                        <a:effectLst/>
                        <a:latin typeface="Calibri"/>
                        <a:ea typeface="Times New Roman"/>
                      </a:endParaRPr>
                    </a:p>
                  </a:txBody>
                  <a:tcPr marL="68580" marR="68580" marT="0" marB="0"/>
                </a:tc>
                <a:tc>
                  <a:txBody>
                    <a:bodyPr/>
                    <a:lstStyle/>
                    <a:p>
                      <a:pPr>
                        <a:lnSpc>
                          <a:spcPct val="115000"/>
                        </a:lnSpc>
                      </a:pPr>
                      <a:r>
                        <a:rPr lang="en-GB" sz="2800">
                          <a:effectLst/>
                        </a:rPr>
                        <a:t>6263</a:t>
                      </a:r>
                      <a:endParaRPr lang="en-GB" sz="2800">
                        <a:effectLst/>
                        <a:latin typeface="Calibri"/>
                        <a:ea typeface="Times New Roman"/>
                      </a:endParaRPr>
                    </a:p>
                  </a:txBody>
                  <a:tcPr marL="68580" marR="68580" marT="0" marB="0"/>
                </a:tc>
                <a:tc>
                  <a:txBody>
                    <a:bodyPr/>
                    <a:lstStyle/>
                    <a:p>
                      <a:pPr>
                        <a:lnSpc>
                          <a:spcPct val="115000"/>
                        </a:lnSpc>
                      </a:pPr>
                      <a:r>
                        <a:rPr lang="en-GB" sz="2800">
                          <a:effectLst/>
                        </a:rPr>
                        <a:t>5529</a:t>
                      </a:r>
                      <a:endParaRPr lang="en-GB" sz="2800">
                        <a:effectLst/>
                        <a:latin typeface="Calibri"/>
                        <a:ea typeface="Times New Roman"/>
                      </a:endParaRPr>
                    </a:p>
                  </a:txBody>
                  <a:tcPr marL="68580" marR="68580" marT="0" marB="0"/>
                </a:tc>
                <a:tc>
                  <a:txBody>
                    <a:bodyPr/>
                    <a:lstStyle/>
                    <a:p>
                      <a:pPr>
                        <a:lnSpc>
                          <a:spcPct val="115000"/>
                        </a:lnSpc>
                      </a:pPr>
                      <a:r>
                        <a:rPr lang="en-GB" sz="2800">
                          <a:effectLst/>
                        </a:rPr>
                        <a:t>11792</a:t>
                      </a:r>
                      <a:endParaRPr lang="en-GB" sz="2800">
                        <a:effectLst/>
                        <a:latin typeface="Calibri"/>
                        <a:ea typeface="Times New Roman"/>
                      </a:endParaRPr>
                    </a:p>
                  </a:txBody>
                  <a:tcPr marL="68580" marR="68580" marT="0" marB="0"/>
                </a:tc>
                <a:tc>
                  <a:txBody>
                    <a:bodyPr/>
                    <a:lstStyle/>
                    <a:p>
                      <a:pPr>
                        <a:lnSpc>
                          <a:spcPct val="115000"/>
                        </a:lnSpc>
                      </a:pPr>
                      <a:r>
                        <a:rPr lang="en-GB" sz="2800">
                          <a:effectLst/>
                        </a:rPr>
                        <a:t>4360</a:t>
                      </a:r>
                      <a:endParaRPr lang="en-GB" sz="2800">
                        <a:effectLst/>
                        <a:latin typeface="Calibri"/>
                        <a:ea typeface="Times New Roman"/>
                      </a:endParaRPr>
                    </a:p>
                  </a:txBody>
                  <a:tcPr marL="68580" marR="68580" marT="0" marB="0"/>
                </a:tc>
              </a:tr>
              <a:tr h="688023">
                <a:tc>
                  <a:txBody>
                    <a:bodyPr/>
                    <a:lstStyle/>
                    <a:p>
                      <a:pPr>
                        <a:lnSpc>
                          <a:spcPct val="115000"/>
                        </a:lnSpc>
                      </a:pPr>
                      <a:r>
                        <a:rPr lang="en-GB" sz="2800">
                          <a:effectLst/>
                        </a:rPr>
                        <a:t>Mvomero</a:t>
                      </a:r>
                      <a:endParaRPr lang="en-GB" sz="2800">
                        <a:effectLst/>
                        <a:latin typeface="Calibri"/>
                        <a:ea typeface="Times New Roman"/>
                      </a:endParaRPr>
                    </a:p>
                  </a:txBody>
                  <a:tcPr marL="68580" marR="68580" marT="0" marB="0"/>
                </a:tc>
                <a:tc>
                  <a:txBody>
                    <a:bodyPr/>
                    <a:lstStyle/>
                    <a:p>
                      <a:pPr>
                        <a:lnSpc>
                          <a:spcPct val="115000"/>
                        </a:lnSpc>
                      </a:pPr>
                      <a:r>
                        <a:rPr lang="en-GB" sz="2800" dirty="0">
                          <a:effectLst/>
                        </a:rPr>
                        <a:t>2206</a:t>
                      </a:r>
                      <a:endParaRPr lang="en-GB" sz="2800" dirty="0">
                        <a:effectLst/>
                        <a:latin typeface="Calibri"/>
                        <a:ea typeface="Times New Roman"/>
                      </a:endParaRPr>
                    </a:p>
                  </a:txBody>
                  <a:tcPr marL="68580" marR="68580" marT="0" marB="0"/>
                </a:tc>
                <a:tc>
                  <a:txBody>
                    <a:bodyPr/>
                    <a:lstStyle/>
                    <a:p>
                      <a:pPr>
                        <a:lnSpc>
                          <a:spcPct val="115000"/>
                        </a:lnSpc>
                      </a:pPr>
                      <a:r>
                        <a:rPr lang="en-GB" sz="2800" dirty="0">
                          <a:effectLst/>
                        </a:rPr>
                        <a:t>1671</a:t>
                      </a:r>
                      <a:endParaRPr lang="en-GB" sz="2800" dirty="0">
                        <a:effectLst/>
                        <a:latin typeface="Calibri"/>
                        <a:ea typeface="Times New Roman"/>
                      </a:endParaRPr>
                    </a:p>
                  </a:txBody>
                  <a:tcPr marL="68580" marR="68580" marT="0" marB="0"/>
                </a:tc>
                <a:tc>
                  <a:txBody>
                    <a:bodyPr/>
                    <a:lstStyle/>
                    <a:p>
                      <a:pPr>
                        <a:lnSpc>
                          <a:spcPct val="115000"/>
                        </a:lnSpc>
                      </a:pPr>
                      <a:r>
                        <a:rPr lang="en-GB" sz="2800">
                          <a:effectLst/>
                        </a:rPr>
                        <a:t>3877</a:t>
                      </a:r>
                      <a:endParaRPr lang="en-GB" sz="2800">
                        <a:effectLst/>
                        <a:latin typeface="Calibri"/>
                        <a:ea typeface="Times New Roman"/>
                      </a:endParaRPr>
                    </a:p>
                  </a:txBody>
                  <a:tcPr marL="68580" marR="68580" marT="0" marB="0"/>
                </a:tc>
                <a:tc>
                  <a:txBody>
                    <a:bodyPr/>
                    <a:lstStyle/>
                    <a:p>
                      <a:pPr>
                        <a:lnSpc>
                          <a:spcPct val="115000"/>
                        </a:lnSpc>
                      </a:pPr>
                      <a:r>
                        <a:rPr lang="en-GB" sz="2800">
                          <a:effectLst/>
                        </a:rPr>
                        <a:t>2180</a:t>
                      </a:r>
                      <a:endParaRPr lang="en-GB" sz="2800">
                        <a:effectLst/>
                        <a:latin typeface="Calibri"/>
                        <a:ea typeface="Times New Roman"/>
                      </a:endParaRPr>
                    </a:p>
                  </a:txBody>
                  <a:tcPr marL="68580" marR="68580" marT="0" marB="0"/>
                </a:tc>
              </a:tr>
              <a:tr h="688023">
                <a:tc>
                  <a:txBody>
                    <a:bodyPr/>
                    <a:lstStyle/>
                    <a:p>
                      <a:pPr>
                        <a:lnSpc>
                          <a:spcPct val="115000"/>
                        </a:lnSpc>
                      </a:pPr>
                      <a:r>
                        <a:rPr lang="en-GB" sz="2800">
                          <a:effectLst/>
                        </a:rPr>
                        <a:t>Mbarali</a:t>
                      </a:r>
                      <a:endParaRPr lang="en-GB" sz="2800">
                        <a:effectLst/>
                        <a:latin typeface="Calibri"/>
                        <a:ea typeface="Times New Roman"/>
                      </a:endParaRPr>
                    </a:p>
                  </a:txBody>
                  <a:tcPr marL="68580" marR="68580" marT="0" marB="0"/>
                </a:tc>
                <a:tc>
                  <a:txBody>
                    <a:bodyPr/>
                    <a:lstStyle/>
                    <a:p>
                      <a:pPr>
                        <a:lnSpc>
                          <a:spcPct val="115000"/>
                        </a:lnSpc>
                      </a:pPr>
                      <a:r>
                        <a:rPr lang="en-GB" sz="2800">
                          <a:effectLst/>
                        </a:rPr>
                        <a:t>4203</a:t>
                      </a:r>
                      <a:endParaRPr lang="en-GB" sz="2800">
                        <a:effectLst/>
                        <a:latin typeface="Calibri"/>
                        <a:ea typeface="Times New Roman"/>
                      </a:endParaRPr>
                    </a:p>
                  </a:txBody>
                  <a:tcPr marL="68580" marR="68580" marT="0" marB="0"/>
                </a:tc>
                <a:tc>
                  <a:txBody>
                    <a:bodyPr/>
                    <a:lstStyle/>
                    <a:p>
                      <a:pPr>
                        <a:lnSpc>
                          <a:spcPct val="115000"/>
                        </a:lnSpc>
                      </a:pPr>
                      <a:r>
                        <a:rPr lang="en-GB" sz="2800">
                          <a:effectLst/>
                        </a:rPr>
                        <a:t>2805</a:t>
                      </a:r>
                      <a:endParaRPr lang="en-GB" sz="2800">
                        <a:effectLst/>
                        <a:latin typeface="Calibri"/>
                        <a:ea typeface="Times New Roman"/>
                      </a:endParaRPr>
                    </a:p>
                  </a:txBody>
                  <a:tcPr marL="68580" marR="68580" marT="0" marB="0"/>
                </a:tc>
                <a:tc>
                  <a:txBody>
                    <a:bodyPr/>
                    <a:lstStyle/>
                    <a:p>
                      <a:pPr>
                        <a:lnSpc>
                          <a:spcPct val="115000"/>
                        </a:lnSpc>
                      </a:pPr>
                      <a:r>
                        <a:rPr lang="en-GB" sz="2800">
                          <a:effectLst/>
                        </a:rPr>
                        <a:t>7008</a:t>
                      </a:r>
                      <a:endParaRPr lang="en-GB" sz="2800">
                        <a:effectLst/>
                        <a:latin typeface="Calibri"/>
                        <a:ea typeface="Times New Roman"/>
                      </a:endParaRPr>
                    </a:p>
                  </a:txBody>
                  <a:tcPr marL="68580" marR="68580" marT="0" marB="0"/>
                </a:tc>
                <a:tc>
                  <a:txBody>
                    <a:bodyPr/>
                    <a:lstStyle/>
                    <a:p>
                      <a:pPr>
                        <a:lnSpc>
                          <a:spcPct val="115000"/>
                        </a:lnSpc>
                      </a:pPr>
                      <a:r>
                        <a:rPr lang="en-GB" sz="2800">
                          <a:effectLst/>
                        </a:rPr>
                        <a:t>2180</a:t>
                      </a:r>
                      <a:endParaRPr lang="en-GB" sz="2800">
                        <a:effectLst/>
                        <a:latin typeface="Calibri"/>
                        <a:ea typeface="Times New Roman"/>
                      </a:endParaRPr>
                    </a:p>
                  </a:txBody>
                  <a:tcPr marL="68580" marR="68580" marT="0" marB="0"/>
                </a:tc>
              </a:tr>
              <a:tr h="688023">
                <a:tc>
                  <a:txBody>
                    <a:bodyPr/>
                    <a:lstStyle/>
                    <a:p>
                      <a:pPr>
                        <a:lnSpc>
                          <a:spcPct val="115000"/>
                        </a:lnSpc>
                      </a:pPr>
                      <a:r>
                        <a:rPr lang="en-GB" sz="2800" dirty="0">
                          <a:effectLst/>
                        </a:rPr>
                        <a:t>TOTAL</a:t>
                      </a:r>
                      <a:endParaRPr lang="en-GB" sz="2800" dirty="0">
                        <a:effectLst/>
                        <a:latin typeface="Calibri"/>
                        <a:ea typeface="Times New Roman"/>
                      </a:endParaRPr>
                    </a:p>
                  </a:txBody>
                  <a:tcPr marL="68580" marR="68580" marT="0" marB="0"/>
                </a:tc>
                <a:tc>
                  <a:txBody>
                    <a:bodyPr/>
                    <a:lstStyle/>
                    <a:p>
                      <a:pPr>
                        <a:lnSpc>
                          <a:spcPct val="115000"/>
                        </a:lnSpc>
                      </a:pPr>
                      <a:r>
                        <a:rPr lang="en-GB" sz="2800">
                          <a:effectLst/>
                        </a:rPr>
                        <a:t>13611</a:t>
                      </a:r>
                      <a:endParaRPr lang="en-GB" sz="2800">
                        <a:effectLst/>
                        <a:latin typeface="Calibri"/>
                        <a:ea typeface="Times New Roman"/>
                      </a:endParaRPr>
                    </a:p>
                  </a:txBody>
                  <a:tcPr marL="68580" marR="68580" marT="0" marB="0"/>
                </a:tc>
                <a:tc>
                  <a:txBody>
                    <a:bodyPr/>
                    <a:lstStyle/>
                    <a:p>
                      <a:pPr>
                        <a:lnSpc>
                          <a:spcPct val="115000"/>
                        </a:lnSpc>
                      </a:pPr>
                      <a:r>
                        <a:rPr lang="en-GB" sz="2800">
                          <a:effectLst/>
                        </a:rPr>
                        <a:t>17435</a:t>
                      </a:r>
                      <a:endParaRPr lang="en-GB" sz="2800">
                        <a:effectLst/>
                        <a:latin typeface="Calibri"/>
                        <a:ea typeface="Times New Roman"/>
                      </a:endParaRPr>
                    </a:p>
                  </a:txBody>
                  <a:tcPr marL="68580" marR="68580" marT="0" marB="0"/>
                </a:tc>
                <a:tc>
                  <a:txBody>
                    <a:bodyPr/>
                    <a:lstStyle/>
                    <a:p>
                      <a:pPr>
                        <a:lnSpc>
                          <a:spcPct val="115000"/>
                        </a:lnSpc>
                      </a:pPr>
                      <a:r>
                        <a:rPr lang="en-GB" sz="2800" b="1" dirty="0">
                          <a:effectLst/>
                        </a:rPr>
                        <a:t>31,046</a:t>
                      </a:r>
                      <a:endParaRPr lang="en-GB" sz="2800" b="1" dirty="0">
                        <a:effectLst/>
                        <a:latin typeface="Calibri"/>
                        <a:ea typeface="Times New Roman"/>
                      </a:endParaRPr>
                    </a:p>
                  </a:txBody>
                  <a:tcPr marL="68580" marR="68580" marT="0" marB="0"/>
                </a:tc>
                <a:tc>
                  <a:txBody>
                    <a:bodyPr/>
                    <a:lstStyle/>
                    <a:p>
                      <a:pPr>
                        <a:lnSpc>
                          <a:spcPct val="115000"/>
                        </a:lnSpc>
                      </a:pPr>
                      <a:r>
                        <a:rPr lang="en-GB" sz="2800" b="1" dirty="0">
                          <a:effectLst/>
                        </a:rPr>
                        <a:t>10,900</a:t>
                      </a:r>
                      <a:endParaRPr lang="en-GB" sz="2800" b="1" dirty="0">
                        <a:effectLst/>
                        <a:latin typeface="Calibri"/>
                        <a:ea typeface="Times New Roman"/>
                      </a:endParaRPr>
                    </a:p>
                  </a:txBody>
                  <a:tcPr marL="68580" marR="68580" marT="0" marB="0"/>
                </a:tc>
              </a:tr>
            </a:tbl>
          </a:graphicData>
        </a:graphic>
      </p:graphicFrame>
      <p:sp>
        <p:nvSpPr>
          <p:cNvPr id="3" name="Rectangle 2"/>
          <p:cNvSpPr/>
          <p:nvPr/>
        </p:nvSpPr>
        <p:spPr>
          <a:xfrm>
            <a:off x="645090" y="57834"/>
            <a:ext cx="7508310" cy="954107"/>
          </a:xfrm>
          <a:prstGeom prst="rect">
            <a:avLst/>
          </a:prstGeom>
        </p:spPr>
        <p:txBody>
          <a:bodyPr wrap="square">
            <a:spAutoFit/>
          </a:bodyPr>
          <a:lstStyle/>
          <a:p>
            <a:pPr algn="ctr"/>
            <a:r>
              <a:rPr lang="en-GB" sz="2800" b="1" dirty="0" smtClean="0"/>
              <a:t>Activity 4: Procurement </a:t>
            </a:r>
            <a:r>
              <a:rPr lang="en-GB" sz="2800" b="1" dirty="0"/>
              <a:t>and distribution of basic </a:t>
            </a:r>
            <a:r>
              <a:rPr lang="en-GB" sz="2800" b="1" dirty="0" smtClean="0"/>
              <a:t>seeds</a:t>
            </a:r>
            <a:endParaRPr lang="en-US" sz="2800" b="1" dirty="0" smtClean="0"/>
          </a:p>
        </p:txBody>
      </p:sp>
      <p:sp>
        <p:nvSpPr>
          <p:cNvPr id="4" name="Slide Number Placeholder 3"/>
          <p:cNvSpPr>
            <a:spLocks noGrp="1"/>
          </p:cNvSpPr>
          <p:nvPr>
            <p:ph type="sldNum" sz="quarter" idx="12"/>
          </p:nvPr>
        </p:nvSpPr>
        <p:spPr/>
        <p:txBody>
          <a:bodyPr/>
          <a:lstStyle/>
          <a:p>
            <a:fld id="{2BE5262B-218E-439F-9EAC-A62030B492D9}" type="slidenum">
              <a:rPr lang="en-US" smtClean="0"/>
              <a:pPr/>
              <a:t>12</a:t>
            </a:fld>
            <a:endParaRPr lang="en-US"/>
          </a:p>
        </p:txBody>
      </p:sp>
    </p:spTree>
    <p:extLst>
      <p:ext uri="{BB962C8B-B14F-4D97-AF65-F5344CB8AC3E}">
        <p14:creationId xmlns:p14="http://schemas.microsoft.com/office/powerpoint/2010/main" val="6074916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684450422"/>
              </p:ext>
            </p:extLst>
          </p:nvPr>
        </p:nvGraphicFramePr>
        <p:xfrm>
          <a:off x="1143000" y="1066800"/>
          <a:ext cx="7162800" cy="4145202"/>
        </p:xfrm>
        <a:graphic>
          <a:graphicData uri="http://schemas.openxmlformats.org/drawingml/2006/table">
            <a:tbl>
              <a:tblPr firstRow="1" firstCol="1" bandRow="1">
                <a:tableStyleId>{5C22544A-7EE6-4342-B048-85BDC9FD1C3A}</a:tableStyleId>
              </a:tblPr>
              <a:tblGrid>
                <a:gridCol w="1295400"/>
                <a:gridCol w="1833880"/>
                <a:gridCol w="1137920"/>
                <a:gridCol w="762000"/>
                <a:gridCol w="990600"/>
                <a:gridCol w="1143000"/>
              </a:tblGrid>
              <a:tr h="553707">
                <a:tc rowSpan="2">
                  <a:txBody>
                    <a:bodyPr/>
                    <a:lstStyle/>
                    <a:p>
                      <a:pPr algn="just">
                        <a:lnSpc>
                          <a:spcPct val="150000"/>
                        </a:lnSpc>
                        <a:spcAft>
                          <a:spcPts val="0"/>
                        </a:spcAft>
                      </a:pPr>
                      <a:r>
                        <a:rPr lang="en-US" sz="1800" dirty="0">
                          <a:effectLst/>
                        </a:rPr>
                        <a:t> </a:t>
                      </a:r>
                      <a:endParaRPr lang="en-GB" sz="1800" dirty="0">
                        <a:effectLst/>
                      </a:endParaRPr>
                    </a:p>
                    <a:p>
                      <a:pPr algn="just">
                        <a:lnSpc>
                          <a:spcPct val="150000"/>
                        </a:lnSpc>
                        <a:spcAft>
                          <a:spcPts val="0"/>
                        </a:spcAft>
                      </a:pPr>
                      <a:r>
                        <a:rPr lang="en-US" sz="1800" dirty="0">
                          <a:effectLst/>
                        </a:rPr>
                        <a:t>DISTRICT</a:t>
                      </a:r>
                      <a:endParaRPr lang="en-GB" sz="1800" dirty="0">
                        <a:effectLst/>
                        <a:latin typeface="Times New Roman"/>
                        <a:ea typeface="Times New Roman"/>
                        <a:cs typeface="Angsana New"/>
                      </a:endParaRPr>
                    </a:p>
                  </a:txBody>
                  <a:tcPr marL="68580" marR="68580" marT="0" marB="0"/>
                </a:tc>
                <a:tc gridSpan="5">
                  <a:txBody>
                    <a:bodyPr/>
                    <a:lstStyle/>
                    <a:p>
                      <a:pPr algn="ctr">
                        <a:lnSpc>
                          <a:spcPct val="150000"/>
                        </a:lnSpc>
                        <a:spcAft>
                          <a:spcPts val="0"/>
                        </a:spcAft>
                      </a:pPr>
                      <a:r>
                        <a:rPr lang="en-US" sz="1800" dirty="0">
                          <a:effectLst/>
                        </a:rPr>
                        <a:t>TYPE OF SEED</a:t>
                      </a:r>
                      <a:endParaRPr lang="en-GB" sz="1800" dirty="0">
                        <a:effectLst/>
                        <a:latin typeface="Times New Roman"/>
                        <a:ea typeface="Times New Roman"/>
                        <a:cs typeface="Angsana New"/>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817893">
                <a:tc vMerge="1">
                  <a:txBody>
                    <a:bodyPr/>
                    <a:lstStyle/>
                    <a:p>
                      <a:endParaRPr lang="en-GB"/>
                    </a:p>
                  </a:txBody>
                  <a:tcPr/>
                </a:tc>
                <a:tc>
                  <a:txBody>
                    <a:bodyPr/>
                    <a:lstStyle/>
                    <a:p>
                      <a:pPr algn="just">
                        <a:lnSpc>
                          <a:spcPct val="150000"/>
                        </a:lnSpc>
                        <a:spcAft>
                          <a:spcPts val="0"/>
                        </a:spcAft>
                      </a:pPr>
                      <a:r>
                        <a:rPr lang="en-US" sz="1800">
                          <a:effectLst/>
                        </a:rPr>
                        <a:t>SARO 5 (TXD 306) (kg)</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KOMBOKA (kg)</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SATO1 (kg)</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SATO6 (kg)</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TOTAL (kg)</a:t>
                      </a:r>
                      <a:endParaRPr lang="en-GB" sz="1800">
                        <a:effectLst/>
                        <a:latin typeface="Times New Roman"/>
                        <a:ea typeface="Times New Roman"/>
                        <a:cs typeface="Angsana New"/>
                      </a:endParaRPr>
                    </a:p>
                  </a:txBody>
                  <a:tcPr marL="68580" marR="68580" marT="0" marB="0"/>
                </a:tc>
              </a:tr>
              <a:tr h="553707">
                <a:tc>
                  <a:txBody>
                    <a:bodyPr/>
                    <a:lstStyle/>
                    <a:p>
                      <a:pPr algn="just">
                        <a:lnSpc>
                          <a:spcPct val="150000"/>
                        </a:lnSpc>
                        <a:spcAft>
                          <a:spcPts val="0"/>
                        </a:spcAft>
                      </a:pPr>
                      <a:r>
                        <a:rPr lang="en-US" sz="1800">
                          <a:effectLst/>
                        </a:rPr>
                        <a:t>Kilombero</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3150</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280</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0</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0</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3430</a:t>
                      </a:r>
                      <a:endParaRPr lang="en-GB" sz="1800">
                        <a:effectLst/>
                        <a:latin typeface="Times New Roman"/>
                        <a:ea typeface="Times New Roman"/>
                        <a:cs typeface="Angsana New"/>
                      </a:endParaRPr>
                    </a:p>
                  </a:txBody>
                  <a:tcPr marL="68580" marR="68580" marT="0" marB="0"/>
                </a:tc>
              </a:tr>
              <a:tr h="553707">
                <a:tc>
                  <a:txBody>
                    <a:bodyPr/>
                    <a:lstStyle/>
                    <a:p>
                      <a:pPr algn="just">
                        <a:lnSpc>
                          <a:spcPct val="150000"/>
                        </a:lnSpc>
                        <a:spcAft>
                          <a:spcPts val="0"/>
                        </a:spcAft>
                      </a:pPr>
                      <a:r>
                        <a:rPr lang="en-US" sz="1800">
                          <a:effectLst/>
                        </a:rPr>
                        <a:t>Mbarali</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1110.5</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98</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442</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4.5</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1655</a:t>
                      </a:r>
                      <a:endParaRPr lang="en-GB" sz="1800">
                        <a:effectLst/>
                        <a:latin typeface="Times New Roman"/>
                        <a:ea typeface="Times New Roman"/>
                        <a:cs typeface="Angsana New"/>
                      </a:endParaRPr>
                    </a:p>
                  </a:txBody>
                  <a:tcPr marL="68580" marR="68580" marT="0" marB="0"/>
                </a:tc>
              </a:tr>
              <a:tr h="553707">
                <a:tc>
                  <a:txBody>
                    <a:bodyPr/>
                    <a:lstStyle/>
                    <a:p>
                      <a:pPr algn="just">
                        <a:lnSpc>
                          <a:spcPct val="150000"/>
                        </a:lnSpc>
                        <a:spcAft>
                          <a:spcPts val="0"/>
                        </a:spcAft>
                      </a:pPr>
                      <a:r>
                        <a:rPr lang="en-US" sz="1800">
                          <a:effectLst/>
                        </a:rPr>
                        <a:t>Iringa rural</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710.5</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98</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192</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4.5</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1005</a:t>
                      </a:r>
                      <a:endParaRPr lang="en-GB" sz="1800">
                        <a:effectLst/>
                        <a:latin typeface="Times New Roman"/>
                        <a:ea typeface="Times New Roman"/>
                        <a:cs typeface="Angsana New"/>
                      </a:endParaRPr>
                    </a:p>
                  </a:txBody>
                  <a:tcPr marL="68580" marR="68580" marT="0" marB="0"/>
                </a:tc>
              </a:tr>
              <a:tr h="553707">
                <a:tc>
                  <a:txBody>
                    <a:bodyPr/>
                    <a:lstStyle/>
                    <a:p>
                      <a:pPr algn="just">
                        <a:lnSpc>
                          <a:spcPct val="150000"/>
                        </a:lnSpc>
                        <a:spcAft>
                          <a:spcPts val="0"/>
                        </a:spcAft>
                      </a:pPr>
                      <a:r>
                        <a:rPr lang="en-US" sz="1800">
                          <a:effectLst/>
                        </a:rPr>
                        <a:t>Mvomero</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1015</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140</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0</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0</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1155</a:t>
                      </a:r>
                      <a:endParaRPr lang="en-GB" sz="1800">
                        <a:effectLst/>
                        <a:latin typeface="Times New Roman"/>
                        <a:ea typeface="Times New Roman"/>
                        <a:cs typeface="Angsana New"/>
                      </a:endParaRPr>
                    </a:p>
                  </a:txBody>
                  <a:tcPr marL="68580" marR="68580" marT="0" marB="0"/>
                </a:tc>
              </a:tr>
              <a:tr h="553707">
                <a:tc>
                  <a:txBody>
                    <a:bodyPr/>
                    <a:lstStyle/>
                    <a:p>
                      <a:pPr algn="just">
                        <a:lnSpc>
                          <a:spcPct val="150000"/>
                        </a:lnSpc>
                        <a:spcAft>
                          <a:spcPts val="0"/>
                        </a:spcAft>
                      </a:pPr>
                      <a:r>
                        <a:rPr lang="en-US" sz="1800">
                          <a:effectLst/>
                        </a:rPr>
                        <a:t>TOTAL (kg)</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5986</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616</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634</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a:effectLst/>
                        </a:rPr>
                        <a:t>9</a:t>
                      </a:r>
                      <a:endParaRPr lang="en-GB" sz="1800">
                        <a:effectLst/>
                        <a:latin typeface="Times New Roman"/>
                        <a:ea typeface="Times New Roman"/>
                        <a:cs typeface="Angsana New"/>
                      </a:endParaRPr>
                    </a:p>
                  </a:txBody>
                  <a:tcPr marL="68580" marR="68580" marT="0" marB="0"/>
                </a:tc>
                <a:tc>
                  <a:txBody>
                    <a:bodyPr/>
                    <a:lstStyle/>
                    <a:p>
                      <a:pPr algn="just">
                        <a:lnSpc>
                          <a:spcPct val="150000"/>
                        </a:lnSpc>
                        <a:spcAft>
                          <a:spcPts val="0"/>
                        </a:spcAft>
                      </a:pPr>
                      <a:r>
                        <a:rPr lang="en-US" sz="1800" b="1" dirty="0">
                          <a:effectLst/>
                        </a:rPr>
                        <a:t>7245</a:t>
                      </a:r>
                      <a:endParaRPr lang="en-GB" sz="1800" b="1" dirty="0">
                        <a:effectLst/>
                        <a:latin typeface="Times New Roman"/>
                        <a:ea typeface="Times New Roman"/>
                        <a:cs typeface="Angsana New"/>
                      </a:endParaRPr>
                    </a:p>
                  </a:txBody>
                  <a:tcPr marL="68580" marR="68580" marT="0" marB="0"/>
                </a:tc>
              </a:tr>
            </a:tbl>
          </a:graphicData>
        </a:graphic>
      </p:graphicFrame>
      <p:sp>
        <p:nvSpPr>
          <p:cNvPr id="3" name="Rectangle 2"/>
          <p:cNvSpPr/>
          <p:nvPr/>
        </p:nvSpPr>
        <p:spPr>
          <a:xfrm>
            <a:off x="1295400" y="304800"/>
            <a:ext cx="6705600" cy="461665"/>
          </a:xfrm>
          <a:prstGeom prst="rect">
            <a:avLst/>
          </a:prstGeom>
        </p:spPr>
        <p:txBody>
          <a:bodyPr wrap="square">
            <a:spAutoFit/>
          </a:bodyPr>
          <a:lstStyle/>
          <a:p>
            <a:r>
              <a:rPr lang="en-US" sz="2400" b="1" dirty="0"/>
              <a:t>Quantity and type of seed distributed per district</a:t>
            </a:r>
            <a:endParaRPr lang="en-GB" sz="2400"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13</a:t>
            </a:fld>
            <a:endParaRPr lang="en-US"/>
          </a:p>
        </p:txBody>
      </p:sp>
    </p:spTree>
    <p:extLst>
      <p:ext uri="{BB962C8B-B14F-4D97-AF65-F5344CB8AC3E}">
        <p14:creationId xmlns:p14="http://schemas.microsoft.com/office/powerpoint/2010/main" val="8244931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48600" cy="792162"/>
          </a:xfrm>
        </p:spPr>
        <p:txBody>
          <a:bodyPr>
            <a:normAutofit/>
          </a:bodyPr>
          <a:lstStyle/>
          <a:p>
            <a:r>
              <a:rPr lang="en-GB" sz="2800" dirty="0" smtClean="0"/>
              <a:t>Farmers received improved seeds cont.</a:t>
            </a:r>
            <a:endParaRPr lang="en-GB" sz="2800" dirty="0"/>
          </a:p>
        </p:txBody>
      </p:sp>
      <p:sp>
        <p:nvSpPr>
          <p:cNvPr id="3" name="Content Placeholder 2"/>
          <p:cNvSpPr>
            <a:spLocks noGrp="1"/>
          </p:cNvSpPr>
          <p:nvPr>
            <p:ph idx="1"/>
          </p:nvPr>
        </p:nvSpPr>
        <p:spPr>
          <a:xfrm>
            <a:off x="457200" y="1143000"/>
            <a:ext cx="8229600" cy="4983163"/>
          </a:xfrm>
        </p:spPr>
        <p:txBody>
          <a:bodyPr/>
          <a:lstStyle/>
          <a:p>
            <a:r>
              <a:rPr lang="en-GB" dirty="0" smtClean="0"/>
              <a:t>Three times the expected farmers received improved seed (Komboka, SARO 5, SATO 1 and SATO 6)</a:t>
            </a:r>
          </a:p>
          <a:p>
            <a:r>
              <a:rPr lang="en-GB" dirty="0" smtClean="0"/>
              <a:t>More farmers demanded improved seeds therefore additional seed (7 tons) were distributed making a total of 14 tons</a:t>
            </a:r>
            <a:r>
              <a:rPr lang="en-GB" dirty="0"/>
              <a:t> </a:t>
            </a:r>
            <a:r>
              <a:rPr lang="en-GB" dirty="0" smtClean="0"/>
              <a:t>(including small packs)</a:t>
            </a:r>
          </a:p>
        </p:txBody>
      </p:sp>
      <p:sp>
        <p:nvSpPr>
          <p:cNvPr id="4" name="Slide Number Placeholder 3"/>
          <p:cNvSpPr>
            <a:spLocks noGrp="1"/>
          </p:cNvSpPr>
          <p:nvPr>
            <p:ph type="sldNum" sz="quarter" idx="12"/>
          </p:nvPr>
        </p:nvSpPr>
        <p:spPr/>
        <p:txBody>
          <a:bodyPr/>
          <a:lstStyle/>
          <a:p>
            <a:fld id="{2BE5262B-218E-439F-9EAC-A62030B492D9}" type="slidenum">
              <a:rPr lang="en-US" smtClean="0"/>
              <a:pPr/>
              <a:t>14</a:t>
            </a:fld>
            <a:endParaRPr lang="en-US"/>
          </a:p>
        </p:txBody>
      </p:sp>
    </p:spTree>
    <p:extLst>
      <p:ext uri="{BB962C8B-B14F-4D97-AF65-F5344CB8AC3E}">
        <p14:creationId xmlns:p14="http://schemas.microsoft.com/office/powerpoint/2010/main" val="17841109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Fertilizer and gypsum</a:t>
            </a:r>
            <a:endParaRPr lang="en-GB" dirty="0"/>
          </a:p>
        </p:txBody>
      </p:sp>
      <p:sp>
        <p:nvSpPr>
          <p:cNvPr id="3" name="Content Placeholder 2"/>
          <p:cNvSpPr>
            <a:spLocks noGrp="1"/>
          </p:cNvSpPr>
          <p:nvPr>
            <p:ph idx="1"/>
          </p:nvPr>
        </p:nvSpPr>
        <p:spPr/>
        <p:txBody>
          <a:bodyPr/>
          <a:lstStyle/>
          <a:p>
            <a:r>
              <a:rPr lang="en-GB" dirty="0" smtClean="0"/>
              <a:t>7 tons of fertilizers distributed to 51 villages </a:t>
            </a:r>
          </a:p>
          <a:p>
            <a:r>
              <a:rPr lang="en-GB" dirty="0" smtClean="0"/>
              <a:t>8 tons of gypsum distributed to six salt affected soil villages (Iringa and Mbarali)</a:t>
            </a:r>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15</a:t>
            </a:fld>
            <a:endParaRPr lang="en-US"/>
          </a:p>
        </p:txBody>
      </p:sp>
    </p:spTree>
    <p:extLst>
      <p:ext uri="{BB962C8B-B14F-4D97-AF65-F5344CB8AC3E}">
        <p14:creationId xmlns:p14="http://schemas.microsoft.com/office/powerpoint/2010/main" val="36611210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162800" cy="715962"/>
          </a:xfrm>
        </p:spPr>
        <p:txBody>
          <a:bodyPr>
            <a:normAutofit/>
          </a:bodyPr>
          <a:lstStyle/>
          <a:p>
            <a:r>
              <a:rPr lang="en-GB" sz="3200" b="1" dirty="0" smtClean="0"/>
              <a:t>Activity 5: Soil sampling and analysis</a:t>
            </a:r>
            <a:endParaRPr lang="en-GB" sz="3200" b="1" dirty="0"/>
          </a:p>
        </p:txBody>
      </p:sp>
      <p:sp>
        <p:nvSpPr>
          <p:cNvPr id="3" name="Content Placeholder 2"/>
          <p:cNvSpPr>
            <a:spLocks noGrp="1"/>
          </p:cNvSpPr>
          <p:nvPr>
            <p:ph idx="1"/>
          </p:nvPr>
        </p:nvSpPr>
        <p:spPr>
          <a:xfrm>
            <a:off x="457200" y="1219200"/>
            <a:ext cx="8229600" cy="4906963"/>
          </a:xfrm>
        </p:spPr>
        <p:txBody>
          <a:bodyPr>
            <a:normAutofit/>
          </a:bodyPr>
          <a:lstStyle/>
          <a:p>
            <a:pPr algn="just"/>
            <a:r>
              <a:rPr lang="en-US" dirty="0"/>
              <a:t>Fifty </a:t>
            </a:r>
            <a:r>
              <a:rPr lang="en-US" dirty="0" smtClean="0"/>
              <a:t>one soil </a:t>
            </a:r>
            <a:r>
              <a:rPr lang="en-US" dirty="0"/>
              <a:t>samples were collected from the </a:t>
            </a:r>
            <a:r>
              <a:rPr lang="en-US" dirty="0" smtClean="0"/>
              <a:t>mother demo sites to </a:t>
            </a:r>
            <a:r>
              <a:rPr lang="en-US" dirty="0"/>
              <a:t>determine the quantities of the major three nutrients(N P K</a:t>
            </a:r>
            <a:r>
              <a:rPr lang="en-US" dirty="0" smtClean="0"/>
              <a:t>)  </a:t>
            </a:r>
            <a:r>
              <a:rPr lang="en-US" dirty="0"/>
              <a:t>required by rice plant </a:t>
            </a:r>
            <a:endParaRPr lang="en-US" dirty="0" smtClean="0"/>
          </a:p>
          <a:p>
            <a:pPr algn="just"/>
            <a:r>
              <a:rPr lang="en-US" dirty="0" smtClean="0"/>
              <a:t>The </a:t>
            </a:r>
            <a:r>
              <a:rPr lang="en-US" dirty="0"/>
              <a:t>results revealed that the soils of all sites have low </a:t>
            </a:r>
            <a:r>
              <a:rPr lang="en-US" dirty="0" smtClean="0"/>
              <a:t>N </a:t>
            </a:r>
            <a:r>
              <a:rPr lang="en-US" dirty="0"/>
              <a:t>content. </a:t>
            </a:r>
            <a:endParaRPr lang="en-US" dirty="0" smtClean="0"/>
          </a:p>
          <a:p>
            <a:pPr algn="just"/>
            <a:r>
              <a:rPr lang="en-US" dirty="0" smtClean="0"/>
              <a:t>The quantities </a:t>
            </a:r>
            <a:r>
              <a:rPr lang="en-US" dirty="0"/>
              <a:t>of </a:t>
            </a:r>
            <a:r>
              <a:rPr lang="en-US" dirty="0" smtClean="0"/>
              <a:t>P and K </a:t>
            </a:r>
            <a:r>
              <a:rPr lang="en-US" dirty="0"/>
              <a:t>were found to be adequate for rice production in all </a:t>
            </a:r>
            <a:r>
              <a:rPr lang="en-US" dirty="0" smtClean="0"/>
              <a:t>sites except few sites in Mbarali </a:t>
            </a:r>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16</a:t>
            </a:fld>
            <a:endParaRPr lang="en-US"/>
          </a:p>
        </p:txBody>
      </p:sp>
    </p:spTree>
    <p:extLst>
      <p:ext uri="{BB962C8B-B14F-4D97-AF65-F5344CB8AC3E}">
        <p14:creationId xmlns:p14="http://schemas.microsoft.com/office/powerpoint/2010/main" val="4297844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Photo soil test</a:t>
            </a:r>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17</a:t>
            </a:fld>
            <a:endParaRPr lang="en-US"/>
          </a:p>
        </p:txBody>
      </p:sp>
      <p:pic>
        <p:nvPicPr>
          <p:cNvPr id="1026" name="Picture 2" descr="C:\Users\user\Desktop\photo AR NAFAKA\20170124_104817.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1554691" y="1394618"/>
            <a:ext cx="6370109" cy="4777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94622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487362"/>
          </a:xfrm>
        </p:spPr>
        <p:txBody>
          <a:bodyPr>
            <a:normAutofit fontScale="90000"/>
          </a:bodyPr>
          <a:lstStyle/>
          <a:p>
            <a:r>
              <a:rPr lang="en-GB" sz="2800" b="1" dirty="0" smtClean="0"/>
              <a:t>Soil analysis cont.</a:t>
            </a:r>
            <a:endParaRPr lang="en-GB" sz="2800" b="1" dirty="0"/>
          </a:p>
        </p:txBody>
      </p:sp>
      <p:sp>
        <p:nvSpPr>
          <p:cNvPr id="3" name="Content Placeholder 2"/>
          <p:cNvSpPr>
            <a:spLocks noGrp="1"/>
          </p:cNvSpPr>
          <p:nvPr>
            <p:ph idx="1"/>
          </p:nvPr>
        </p:nvSpPr>
        <p:spPr>
          <a:xfrm>
            <a:off x="457200" y="1066800"/>
            <a:ext cx="8229600" cy="5059363"/>
          </a:xfrm>
        </p:spPr>
        <p:txBody>
          <a:bodyPr/>
          <a:lstStyle/>
          <a:p>
            <a:r>
              <a:rPr lang="en-GB" dirty="0" smtClean="0"/>
              <a:t>Farmers have realized the importance of analysing the soil before applying fertilizer to minimize unnecessary production cost</a:t>
            </a:r>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18</a:t>
            </a:fld>
            <a:endParaRPr lang="en-US"/>
          </a:p>
        </p:txBody>
      </p:sp>
    </p:spTree>
    <p:extLst>
      <p:ext uri="{BB962C8B-B14F-4D97-AF65-F5344CB8AC3E}">
        <p14:creationId xmlns:p14="http://schemas.microsoft.com/office/powerpoint/2010/main" val="39884639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040846694"/>
              </p:ext>
            </p:extLst>
          </p:nvPr>
        </p:nvGraphicFramePr>
        <p:xfrm>
          <a:off x="685801" y="2209800"/>
          <a:ext cx="7924799" cy="4036009"/>
        </p:xfrm>
        <a:graphic>
          <a:graphicData uri="http://schemas.openxmlformats.org/drawingml/2006/table">
            <a:tbl>
              <a:tblPr firstRow="1" firstCol="1" bandRow="1">
                <a:tableStyleId>{5C22544A-7EE6-4342-B048-85BDC9FD1C3A}</a:tableStyleId>
              </a:tblPr>
              <a:tblGrid>
                <a:gridCol w="1915886"/>
                <a:gridCol w="1395636"/>
                <a:gridCol w="1537759"/>
                <a:gridCol w="1537759"/>
                <a:gridCol w="1537759"/>
              </a:tblGrid>
              <a:tr h="522753">
                <a:tc rowSpan="2">
                  <a:txBody>
                    <a:bodyPr/>
                    <a:lstStyle/>
                    <a:p>
                      <a:pPr>
                        <a:lnSpc>
                          <a:spcPct val="115000"/>
                        </a:lnSpc>
                      </a:pPr>
                      <a:r>
                        <a:rPr lang="en-GB" sz="2400" dirty="0" smtClean="0">
                          <a:effectLst/>
                        </a:rPr>
                        <a:t>District</a:t>
                      </a:r>
                      <a:endParaRPr lang="en-GB" sz="2400" dirty="0">
                        <a:effectLst/>
                        <a:latin typeface="Calibri"/>
                        <a:ea typeface="Times New Roman"/>
                      </a:endParaRPr>
                    </a:p>
                  </a:txBody>
                  <a:tcPr marL="68580" marR="68580" marT="0" marB="0"/>
                </a:tc>
                <a:tc gridSpan="3">
                  <a:txBody>
                    <a:bodyPr/>
                    <a:lstStyle/>
                    <a:p>
                      <a:pPr>
                        <a:lnSpc>
                          <a:spcPct val="115000"/>
                        </a:lnSpc>
                      </a:pPr>
                      <a:r>
                        <a:rPr lang="en-GB" sz="2400" dirty="0">
                          <a:effectLst/>
                        </a:rPr>
                        <a:t>Number of farmers trained</a:t>
                      </a:r>
                      <a:endParaRPr lang="en-GB" sz="2400" dirty="0">
                        <a:effectLst/>
                        <a:latin typeface="Calibri"/>
                        <a:ea typeface="Times New Roman"/>
                      </a:endParaRPr>
                    </a:p>
                  </a:txBody>
                  <a:tcPr marL="68580" marR="68580" marT="0" marB="0"/>
                </a:tc>
                <a:tc hMerge="1">
                  <a:txBody>
                    <a:bodyPr/>
                    <a:lstStyle/>
                    <a:p>
                      <a:endParaRPr lang="en-GB"/>
                    </a:p>
                  </a:txBody>
                  <a:tcPr/>
                </a:tc>
                <a:tc hMerge="1">
                  <a:txBody>
                    <a:bodyPr/>
                    <a:lstStyle/>
                    <a:p>
                      <a:endParaRPr lang="en-GB"/>
                    </a:p>
                  </a:txBody>
                  <a:tcPr/>
                </a:tc>
                <a:tc>
                  <a:txBody>
                    <a:bodyPr/>
                    <a:lstStyle/>
                    <a:p>
                      <a:pPr>
                        <a:lnSpc>
                          <a:spcPct val="115000"/>
                        </a:lnSpc>
                      </a:pPr>
                      <a:r>
                        <a:rPr lang="en-GB" sz="2400">
                          <a:effectLst/>
                        </a:rPr>
                        <a:t>Targeted</a:t>
                      </a:r>
                      <a:endParaRPr lang="en-GB" sz="2400">
                        <a:effectLst/>
                        <a:latin typeface="Calibri"/>
                        <a:ea typeface="Times New Roman"/>
                      </a:endParaRPr>
                    </a:p>
                  </a:txBody>
                  <a:tcPr marL="68580" marR="68580" marT="0" marB="0"/>
                </a:tc>
              </a:tr>
              <a:tr h="480932">
                <a:tc vMerge="1">
                  <a:txBody>
                    <a:bodyPr/>
                    <a:lstStyle/>
                    <a:p>
                      <a:endParaRPr lang="en-GB"/>
                    </a:p>
                  </a:txBody>
                  <a:tcPr/>
                </a:tc>
                <a:tc>
                  <a:txBody>
                    <a:bodyPr/>
                    <a:lstStyle/>
                    <a:p>
                      <a:pPr>
                        <a:lnSpc>
                          <a:spcPct val="115000"/>
                        </a:lnSpc>
                      </a:pPr>
                      <a:r>
                        <a:rPr lang="en-GB" sz="2400">
                          <a:effectLst/>
                        </a:rPr>
                        <a:t>Male</a:t>
                      </a:r>
                      <a:endParaRPr lang="en-GB" sz="2400">
                        <a:effectLst/>
                        <a:latin typeface="Calibri"/>
                        <a:ea typeface="Times New Roman"/>
                      </a:endParaRPr>
                    </a:p>
                  </a:txBody>
                  <a:tcPr marL="68580" marR="68580" marT="0" marB="0"/>
                </a:tc>
                <a:tc>
                  <a:txBody>
                    <a:bodyPr/>
                    <a:lstStyle/>
                    <a:p>
                      <a:pPr>
                        <a:lnSpc>
                          <a:spcPct val="115000"/>
                        </a:lnSpc>
                      </a:pPr>
                      <a:r>
                        <a:rPr lang="en-GB" sz="2400">
                          <a:effectLst/>
                        </a:rPr>
                        <a:t>Female</a:t>
                      </a:r>
                      <a:endParaRPr lang="en-GB" sz="2400">
                        <a:effectLst/>
                        <a:latin typeface="Calibri"/>
                        <a:ea typeface="Times New Roman"/>
                      </a:endParaRPr>
                    </a:p>
                  </a:txBody>
                  <a:tcPr marL="68580" marR="68580" marT="0" marB="0"/>
                </a:tc>
                <a:tc>
                  <a:txBody>
                    <a:bodyPr/>
                    <a:lstStyle/>
                    <a:p>
                      <a:pPr>
                        <a:lnSpc>
                          <a:spcPct val="115000"/>
                        </a:lnSpc>
                      </a:pPr>
                      <a:r>
                        <a:rPr lang="en-GB" sz="2400">
                          <a:effectLst/>
                        </a:rPr>
                        <a:t>Total</a:t>
                      </a:r>
                      <a:endParaRPr lang="en-GB" sz="2400">
                        <a:effectLst/>
                        <a:latin typeface="Calibri"/>
                        <a:ea typeface="Times New Roman"/>
                      </a:endParaRPr>
                    </a:p>
                  </a:txBody>
                  <a:tcPr marL="68580" marR="68580" marT="0" marB="0"/>
                </a:tc>
                <a:tc>
                  <a:txBody>
                    <a:bodyPr/>
                    <a:lstStyle/>
                    <a:p>
                      <a:pPr>
                        <a:lnSpc>
                          <a:spcPct val="115000"/>
                        </a:lnSpc>
                      </a:pPr>
                      <a:r>
                        <a:rPr lang="en-GB" sz="2400">
                          <a:effectLst/>
                        </a:rPr>
                        <a:t>Total</a:t>
                      </a:r>
                      <a:endParaRPr lang="en-GB" sz="2400">
                        <a:effectLst/>
                        <a:latin typeface="Calibri"/>
                        <a:ea typeface="Times New Roman"/>
                      </a:endParaRPr>
                    </a:p>
                  </a:txBody>
                  <a:tcPr marL="68580" marR="68580" marT="0" marB="0"/>
                </a:tc>
              </a:tr>
              <a:tr h="592815">
                <a:tc>
                  <a:txBody>
                    <a:bodyPr/>
                    <a:lstStyle/>
                    <a:p>
                      <a:pPr>
                        <a:lnSpc>
                          <a:spcPct val="115000"/>
                        </a:lnSpc>
                      </a:pPr>
                      <a:r>
                        <a:rPr lang="en-GB" sz="2400" dirty="0">
                          <a:effectLst/>
                        </a:rPr>
                        <a:t>Iringa rural</a:t>
                      </a:r>
                      <a:endParaRPr lang="en-GB" sz="2400" dirty="0">
                        <a:effectLst/>
                        <a:latin typeface="Calibri"/>
                        <a:ea typeface="Times New Roman"/>
                      </a:endParaRPr>
                    </a:p>
                  </a:txBody>
                  <a:tcPr marL="68580" marR="68580" marT="0" marB="0"/>
                </a:tc>
                <a:tc>
                  <a:txBody>
                    <a:bodyPr/>
                    <a:lstStyle/>
                    <a:p>
                      <a:pPr>
                        <a:lnSpc>
                          <a:spcPct val="115000"/>
                        </a:lnSpc>
                      </a:pPr>
                      <a:r>
                        <a:rPr lang="en-GB" sz="2400" dirty="0" smtClean="0">
                          <a:effectLst/>
                        </a:rPr>
                        <a:t>971</a:t>
                      </a:r>
                      <a:endParaRPr lang="en-GB" sz="2400" dirty="0">
                        <a:effectLst/>
                        <a:latin typeface="Calibri"/>
                        <a:ea typeface="Times New Roman"/>
                      </a:endParaRPr>
                    </a:p>
                  </a:txBody>
                  <a:tcPr marL="68580" marR="68580" marT="0" marB="0"/>
                </a:tc>
                <a:tc>
                  <a:txBody>
                    <a:bodyPr/>
                    <a:lstStyle/>
                    <a:p>
                      <a:pPr>
                        <a:lnSpc>
                          <a:spcPct val="115000"/>
                        </a:lnSpc>
                      </a:pPr>
                      <a:r>
                        <a:rPr lang="en-GB" sz="2400" dirty="0" smtClean="0">
                          <a:effectLst/>
                        </a:rPr>
                        <a:t>1113</a:t>
                      </a:r>
                      <a:endParaRPr lang="en-GB" sz="2400" dirty="0">
                        <a:effectLst/>
                        <a:latin typeface="Calibri"/>
                        <a:ea typeface="Times New Roman"/>
                      </a:endParaRPr>
                    </a:p>
                  </a:txBody>
                  <a:tcPr marL="68580" marR="68580" marT="0" marB="0"/>
                </a:tc>
                <a:tc>
                  <a:txBody>
                    <a:bodyPr/>
                    <a:lstStyle/>
                    <a:p>
                      <a:pPr>
                        <a:lnSpc>
                          <a:spcPct val="115000"/>
                        </a:lnSpc>
                      </a:pPr>
                      <a:r>
                        <a:rPr lang="en-GB" sz="2400" dirty="0" smtClean="0">
                          <a:effectLst/>
                          <a:latin typeface="Calibri"/>
                          <a:ea typeface="Times New Roman"/>
                        </a:rPr>
                        <a:t>2084</a:t>
                      </a:r>
                      <a:endParaRPr lang="en-GB" sz="2400" dirty="0">
                        <a:effectLst/>
                        <a:latin typeface="Calibri"/>
                        <a:ea typeface="Times New Roman"/>
                      </a:endParaRPr>
                    </a:p>
                  </a:txBody>
                  <a:tcPr marL="68580" marR="68580" marT="0" marB="0"/>
                </a:tc>
                <a:tc>
                  <a:txBody>
                    <a:bodyPr/>
                    <a:lstStyle/>
                    <a:p>
                      <a:pPr>
                        <a:lnSpc>
                          <a:spcPct val="115000"/>
                        </a:lnSpc>
                      </a:pPr>
                      <a:r>
                        <a:rPr lang="en-GB" sz="2400" dirty="0" smtClean="0">
                          <a:effectLst/>
                          <a:latin typeface="Calibri"/>
                          <a:ea typeface="Times New Roman"/>
                        </a:rPr>
                        <a:t>4360</a:t>
                      </a:r>
                      <a:endParaRPr lang="en-GB" sz="2400" dirty="0">
                        <a:effectLst/>
                        <a:latin typeface="Calibri"/>
                        <a:ea typeface="Times New Roman"/>
                      </a:endParaRPr>
                    </a:p>
                  </a:txBody>
                  <a:tcPr marL="68580" marR="68580" marT="0" marB="0"/>
                </a:tc>
              </a:tr>
              <a:tr h="609877">
                <a:tc>
                  <a:txBody>
                    <a:bodyPr/>
                    <a:lstStyle/>
                    <a:p>
                      <a:pPr>
                        <a:lnSpc>
                          <a:spcPct val="115000"/>
                        </a:lnSpc>
                      </a:pPr>
                      <a:r>
                        <a:rPr lang="en-GB" sz="2400">
                          <a:effectLst/>
                        </a:rPr>
                        <a:t>Kilombero</a:t>
                      </a:r>
                      <a:endParaRPr lang="en-GB" sz="2400">
                        <a:effectLst/>
                        <a:latin typeface="Calibri"/>
                        <a:ea typeface="Times New Roman"/>
                      </a:endParaRPr>
                    </a:p>
                  </a:txBody>
                  <a:tcPr marL="68580" marR="68580" marT="0" marB="0"/>
                </a:tc>
                <a:tc>
                  <a:txBody>
                    <a:bodyPr/>
                    <a:lstStyle/>
                    <a:p>
                      <a:pPr>
                        <a:lnSpc>
                          <a:spcPct val="115000"/>
                        </a:lnSpc>
                      </a:pPr>
                      <a:r>
                        <a:rPr lang="en-GB" sz="2400" dirty="0" smtClean="0">
                          <a:effectLst/>
                          <a:latin typeface="+mn-lt"/>
                          <a:ea typeface="+mn-ea"/>
                        </a:rPr>
                        <a:t>3923</a:t>
                      </a:r>
                      <a:endParaRPr lang="en-GB" sz="2400" dirty="0">
                        <a:effectLst/>
                        <a:latin typeface="Calibri"/>
                        <a:ea typeface="Times New Roman"/>
                      </a:endParaRPr>
                    </a:p>
                  </a:txBody>
                  <a:tcPr marL="68580" marR="68580" marT="0" marB="0"/>
                </a:tc>
                <a:tc>
                  <a:txBody>
                    <a:bodyPr/>
                    <a:lstStyle/>
                    <a:p>
                      <a:pPr>
                        <a:lnSpc>
                          <a:spcPct val="115000"/>
                        </a:lnSpc>
                      </a:pPr>
                      <a:r>
                        <a:rPr lang="en-GB" sz="2400" dirty="0" smtClean="0">
                          <a:effectLst/>
                          <a:latin typeface="+mn-lt"/>
                          <a:ea typeface="+mn-ea"/>
                        </a:rPr>
                        <a:t>2931</a:t>
                      </a:r>
                      <a:endParaRPr lang="en-GB" sz="2400" dirty="0">
                        <a:effectLst/>
                        <a:latin typeface="Calibri"/>
                        <a:ea typeface="Times New Roman"/>
                      </a:endParaRPr>
                    </a:p>
                  </a:txBody>
                  <a:tcPr marL="68580" marR="68580" marT="0" marB="0"/>
                </a:tc>
                <a:tc>
                  <a:txBody>
                    <a:bodyPr/>
                    <a:lstStyle/>
                    <a:p>
                      <a:pPr>
                        <a:lnSpc>
                          <a:spcPct val="115000"/>
                        </a:lnSpc>
                      </a:pPr>
                      <a:r>
                        <a:rPr lang="en-GB" sz="2400" dirty="0" smtClean="0">
                          <a:effectLst/>
                          <a:latin typeface="Calibri"/>
                          <a:ea typeface="Times New Roman"/>
                        </a:rPr>
                        <a:t>6854</a:t>
                      </a:r>
                      <a:endParaRPr lang="en-GB" sz="2400" dirty="0">
                        <a:effectLst/>
                        <a:latin typeface="Calibri"/>
                        <a:ea typeface="Times New Roman"/>
                      </a:endParaRPr>
                    </a:p>
                  </a:txBody>
                  <a:tcPr marL="68580" marR="68580" marT="0" marB="0"/>
                </a:tc>
                <a:tc>
                  <a:txBody>
                    <a:bodyPr/>
                    <a:lstStyle/>
                    <a:p>
                      <a:pPr>
                        <a:lnSpc>
                          <a:spcPct val="115000"/>
                        </a:lnSpc>
                      </a:pPr>
                      <a:r>
                        <a:rPr lang="en-GB" sz="2400" dirty="0" smtClean="0">
                          <a:effectLst/>
                          <a:latin typeface="Calibri"/>
                          <a:ea typeface="Times New Roman"/>
                        </a:rPr>
                        <a:t>9470</a:t>
                      </a:r>
                      <a:endParaRPr lang="en-GB" sz="2400" dirty="0">
                        <a:effectLst/>
                        <a:latin typeface="Calibri"/>
                        <a:ea typeface="Times New Roman"/>
                      </a:endParaRPr>
                    </a:p>
                  </a:txBody>
                  <a:tcPr marL="68580" marR="68580" marT="0" marB="0"/>
                </a:tc>
              </a:tr>
              <a:tr h="522752">
                <a:tc>
                  <a:txBody>
                    <a:bodyPr/>
                    <a:lstStyle/>
                    <a:p>
                      <a:pPr>
                        <a:lnSpc>
                          <a:spcPct val="115000"/>
                        </a:lnSpc>
                      </a:pPr>
                      <a:r>
                        <a:rPr lang="en-GB" sz="2400">
                          <a:effectLst/>
                        </a:rPr>
                        <a:t>Mvomero</a:t>
                      </a:r>
                      <a:endParaRPr lang="en-GB" sz="2400">
                        <a:effectLst/>
                        <a:latin typeface="Calibri"/>
                        <a:ea typeface="Times New Roman"/>
                      </a:endParaRPr>
                    </a:p>
                  </a:txBody>
                  <a:tcPr marL="68580" marR="68580" marT="0" marB="0"/>
                </a:tc>
                <a:tc>
                  <a:txBody>
                    <a:bodyPr/>
                    <a:lstStyle/>
                    <a:p>
                      <a:pPr>
                        <a:lnSpc>
                          <a:spcPct val="115000"/>
                        </a:lnSpc>
                      </a:pPr>
                      <a:r>
                        <a:rPr lang="en-GB" sz="2400" dirty="0" smtClean="0">
                          <a:effectLst/>
                        </a:rPr>
                        <a:t>976</a:t>
                      </a:r>
                      <a:endParaRPr lang="en-GB" sz="2400" dirty="0">
                        <a:effectLst/>
                        <a:latin typeface="Calibri"/>
                        <a:ea typeface="Times New Roman"/>
                      </a:endParaRPr>
                    </a:p>
                  </a:txBody>
                  <a:tcPr marL="68580" marR="68580" marT="0" marB="0"/>
                </a:tc>
                <a:tc>
                  <a:txBody>
                    <a:bodyPr/>
                    <a:lstStyle/>
                    <a:p>
                      <a:pPr>
                        <a:lnSpc>
                          <a:spcPct val="115000"/>
                        </a:lnSpc>
                      </a:pPr>
                      <a:r>
                        <a:rPr lang="en-GB" sz="2400" dirty="0" smtClean="0">
                          <a:effectLst/>
                        </a:rPr>
                        <a:t>1389</a:t>
                      </a:r>
                      <a:endParaRPr lang="en-GB" sz="2400" dirty="0">
                        <a:effectLst/>
                        <a:latin typeface="Calibri"/>
                        <a:ea typeface="Times New Roman"/>
                      </a:endParaRPr>
                    </a:p>
                  </a:txBody>
                  <a:tcPr marL="68580" marR="68580" marT="0" marB="0"/>
                </a:tc>
                <a:tc>
                  <a:txBody>
                    <a:bodyPr/>
                    <a:lstStyle/>
                    <a:p>
                      <a:pPr>
                        <a:lnSpc>
                          <a:spcPct val="115000"/>
                        </a:lnSpc>
                      </a:pPr>
                      <a:r>
                        <a:rPr lang="en-GB" sz="2400" dirty="0" smtClean="0">
                          <a:effectLst/>
                          <a:latin typeface="Calibri"/>
                          <a:ea typeface="Times New Roman"/>
                        </a:rPr>
                        <a:t>2365</a:t>
                      </a:r>
                      <a:endParaRPr lang="en-GB" sz="2400" dirty="0">
                        <a:effectLst/>
                        <a:latin typeface="Calibri"/>
                        <a:ea typeface="Times New Roman"/>
                      </a:endParaRPr>
                    </a:p>
                  </a:txBody>
                  <a:tcPr marL="68580" marR="68580" marT="0" marB="0"/>
                </a:tc>
                <a:tc>
                  <a:txBody>
                    <a:bodyPr/>
                    <a:lstStyle/>
                    <a:p>
                      <a:pPr>
                        <a:lnSpc>
                          <a:spcPct val="115000"/>
                        </a:lnSpc>
                      </a:pPr>
                      <a:r>
                        <a:rPr lang="en-GB" sz="2400" dirty="0" smtClean="0">
                          <a:effectLst/>
                        </a:rPr>
                        <a:t>5860</a:t>
                      </a:r>
                      <a:endParaRPr lang="en-GB" sz="2400" dirty="0">
                        <a:effectLst/>
                        <a:latin typeface="Calibri"/>
                        <a:ea typeface="Times New Roman"/>
                      </a:endParaRPr>
                    </a:p>
                  </a:txBody>
                  <a:tcPr marL="68580" marR="68580" marT="0" marB="0"/>
                </a:tc>
              </a:tr>
              <a:tr h="522752">
                <a:tc>
                  <a:txBody>
                    <a:bodyPr/>
                    <a:lstStyle/>
                    <a:p>
                      <a:pPr>
                        <a:lnSpc>
                          <a:spcPct val="115000"/>
                        </a:lnSpc>
                      </a:pPr>
                      <a:r>
                        <a:rPr lang="en-GB" sz="2400">
                          <a:effectLst/>
                        </a:rPr>
                        <a:t>Mbarali</a:t>
                      </a:r>
                      <a:endParaRPr lang="en-GB" sz="2400">
                        <a:effectLst/>
                        <a:latin typeface="Calibri"/>
                        <a:ea typeface="Times New Roman"/>
                      </a:endParaRPr>
                    </a:p>
                  </a:txBody>
                  <a:tcPr marL="68580" marR="68580" marT="0" marB="0"/>
                </a:tc>
                <a:tc>
                  <a:txBody>
                    <a:bodyPr/>
                    <a:lstStyle/>
                    <a:p>
                      <a:pPr>
                        <a:lnSpc>
                          <a:spcPct val="115000"/>
                        </a:lnSpc>
                      </a:pPr>
                      <a:r>
                        <a:rPr lang="en-GB" sz="2400" dirty="0" smtClean="0">
                          <a:solidFill>
                            <a:schemeClr val="tx1"/>
                          </a:solidFill>
                          <a:effectLst/>
                        </a:rPr>
                        <a:t>392</a:t>
                      </a:r>
                      <a:endParaRPr lang="en-GB" sz="2400" dirty="0">
                        <a:solidFill>
                          <a:schemeClr val="tx1"/>
                        </a:solidFill>
                        <a:effectLst/>
                        <a:latin typeface="Calibri"/>
                        <a:ea typeface="Times New Roman"/>
                      </a:endParaRPr>
                    </a:p>
                  </a:txBody>
                  <a:tcPr marL="68580" marR="68580" marT="0" marB="0"/>
                </a:tc>
                <a:tc>
                  <a:txBody>
                    <a:bodyPr/>
                    <a:lstStyle/>
                    <a:p>
                      <a:pPr>
                        <a:lnSpc>
                          <a:spcPct val="115000"/>
                        </a:lnSpc>
                      </a:pPr>
                      <a:r>
                        <a:rPr lang="en-GB" sz="2400" dirty="0" smtClean="0">
                          <a:solidFill>
                            <a:schemeClr val="tx1"/>
                          </a:solidFill>
                          <a:effectLst/>
                        </a:rPr>
                        <a:t>329</a:t>
                      </a:r>
                      <a:endParaRPr lang="en-GB" sz="2400" dirty="0">
                        <a:solidFill>
                          <a:schemeClr val="tx1"/>
                        </a:solidFill>
                        <a:effectLst/>
                        <a:latin typeface="Calibri"/>
                        <a:ea typeface="Times New Roman"/>
                      </a:endParaRPr>
                    </a:p>
                  </a:txBody>
                  <a:tcPr marL="68580" marR="68580" marT="0" marB="0"/>
                </a:tc>
                <a:tc>
                  <a:txBody>
                    <a:bodyPr/>
                    <a:lstStyle/>
                    <a:p>
                      <a:pPr>
                        <a:lnSpc>
                          <a:spcPct val="115000"/>
                        </a:lnSpc>
                      </a:pPr>
                      <a:r>
                        <a:rPr lang="en-GB" sz="2400" dirty="0" smtClean="0">
                          <a:solidFill>
                            <a:schemeClr val="tx1"/>
                          </a:solidFill>
                          <a:effectLst/>
                          <a:latin typeface="+mn-lt"/>
                          <a:ea typeface="+mn-ea"/>
                        </a:rPr>
                        <a:t>721</a:t>
                      </a:r>
                      <a:endParaRPr lang="en-GB" sz="2400" dirty="0">
                        <a:solidFill>
                          <a:schemeClr val="tx1"/>
                        </a:solidFill>
                        <a:effectLst/>
                        <a:latin typeface="Calibri"/>
                        <a:ea typeface="Times New Roman"/>
                      </a:endParaRPr>
                    </a:p>
                  </a:txBody>
                  <a:tcPr marL="68580" marR="68580" marT="0" marB="0"/>
                </a:tc>
                <a:tc>
                  <a:txBody>
                    <a:bodyPr/>
                    <a:lstStyle/>
                    <a:p>
                      <a:pPr>
                        <a:lnSpc>
                          <a:spcPct val="115000"/>
                        </a:lnSpc>
                      </a:pPr>
                      <a:r>
                        <a:rPr lang="en-GB" sz="2400" dirty="0" smtClean="0">
                          <a:effectLst/>
                        </a:rPr>
                        <a:t>4360</a:t>
                      </a:r>
                      <a:endParaRPr lang="en-GB" sz="2400" dirty="0">
                        <a:effectLst/>
                        <a:latin typeface="Calibri"/>
                        <a:ea typeface="Times New Roman"/>
                      </a:endParaRPr>
                    </a:p>
                  </a:txBody>
                  <a:tcPr marL="68580" marR="68580" marT="0" marB="0"/>
                </a:tc>
              </a:tr>
              <a:tr h="784128">
                <a:tc>
                  <a:txBody>
                    <a:bodyPr/>
                    <a:lstStyle/>
                    <a:p>
                      <a:pPr>
                        <a:lnSpc>
                          <a:spcPct val="115000"/>
                        </a:lnSpc>
                      </a:pPr>
                      <a:r>
                        <a:rPr lang="en-GB" sz="2400" b="1" dirty="0">
                          <a:effectLst/>
                        </a:rPr>
                        <a:t>TOTAL</a:t>
                      </a:r>
                      <a:endParaRPr lang="en-GB" sz="2400" b="1" dirty="0">
                        <a:effectLst/>
                        <a:latin typeface="Calibri"/>
                        <a:ea typeface="Times New Roman"/>
                      </a:endParaRPr>
                    </a:p>
                  </a:txBody>
                  <a:tcPr marL="68580" marR="68580" marT="0" marB="0"/>
                </a:tc>
                <a:tc>
                  <a:txBody>
                    <a:bodyPr/>
                    <a:lstStyle/>
                    <a:p>
                      <a:pPr>
                        <a:lnSpc>
                          <a:spcPct val="115000"/>
                        </a:lnSpc>
                      </a:pPr>
                      <a:r>
                        <a:rPr lang="en-GB" sz="2400" b="0" dirty="0" smtClean="0">
                          <a:effectLst/>
                          <a:latin typeface="+mn-lt"/>
                          <a:ea typeface="+mn-ea"/>
                        </a:rPr>
                        <a:t>6262</a:t>
                      </a:r>
                      <a:endParaRPr lang="en-GB" sz="2400" b="0" dirty="0">
                        <a:effectLst/>
                        <a:latin typeface="Calibri"/>
                        <a:ea typeface="Times New Roman"/>
                      </a:endParaRPr>
                    </a:p>
                  </a:txBody>
                  <a:tcPr marL="68580" marR="68580" marT="0" marB="0"/>
                </a:tc>
                <a:tc>
                  <a:txBody>
                    <a:bodyPr/>
                    <a:lstStyle/>
                    <a:p>
                      <a:pPr>
                        <a:lnSpc>
                          <a:spcPct val="115000"/>
                        </a:lnSpc>
                      </a:pPr>
                      <a:r>
                        <a:rPr lang="en-GB" sz="2400" b="0" dirty="0" smtClean="0">
                          <a:effectLst/>
                        </a:rPr>
                        <a:t>5762</a:t>
                      </a:r>
                      <a:endParaRPr lang="en-GB" sz="2400" b="0" dirty="0">
                        <a:effectLst/>
                        <a:latin typeface="Calibri"/>
                        <a:ea typeface="Times New Roman"/>
                      </a:endParaRPr>
                    </a:p>
                  </a:txBody>
                  <a:tcPr marL="68580" marR="68580" marT="0" marB="0"/>
                </a:tc>
                <a:tc>
                  <a:txBody>
                    <a:bodyPr/>
                    <a:lstStyle/>
                    <a:p>
                      <a:pPr>
                        <a:lnSpc>
                          <a:spcPct val="115000"/>
                        </a:lnSpc>
                      </a:pPr>
                      <a:r>
                        <a:rPr lang="en-GB" sz="2400" b="1" dirty="0" smtClean="0">
                          <a:effectLst/>
                        </a:rPr>
                        <a:t>12,024</a:t>
                      </a:r>
                      <a:endParaRPr lang="en-GB" sz="2400" b="1" dirty="0">
                        <a:effectLst/>
                        <a:latin typeface="Calibri"/>
                        <a:ea typeface="Times New Roman"/>
                      </a:endParaRPr>
                    </a:p>
                  </a:txBody>
                  <a:tcPr marL="68580" marR="68580" marT="0" marB="0"/>
                </a:tc>
                <a:tc>
                  <a:txBody>
                    <a:bodyPr/>
                    <a:lstStyle/>
                    <a:p>
                      <a:pPr>
                        <a:lnSpc>
                          <a:spcPct val="115000"/>
                        </a:lnSpc>
                      </a:pPr>
                      <a:r>
                        <a:rPr lang="en-GB" sz="2400" b="1" dirty="0" smtClean="0">
                          <a:effectLst/>
                        </a:rPr>
                        <a:t>24,050</a:t>
                      </a:r>
                      <a:endParaRPr lang="en-GB" sz="2400" b="1" dirty="0">
                        <a:effectLst/>
                        <a:latin typeface="Calibri"/>
                        <a:ea typeface="Times New Roman"/>
                      </a:endParaRPr>
                    </a:p>
                  </a:txBody>
                  <a:tcPr marL="68580" marR="68580" marT="0" marB="0"/>
                </a:tc>
              </a:tr>
            </a:tbl>
          </a:graphicData>
        </a:graphic>
      </p:graphicFrame>
      <p:sp>
        <p:nvSpPr>
          <p:cNvPr id="3" name="Rectangle 2"/>
          <p:cNvSpPr/>
          <p:nvPr/>
        </p:nvSpPr>
        <p:spPr>
          <a:xfrm>
            <a:off x="228600" y="57834"/>
            <a:ext cx="8382000" cy="1569660"/>
          </a:xfrm>
          <a:prstGeom prst="rect">
            <a:avLst/>
          </a:prstGeom>
        </p:spPr>
        <p:txBody>
          <a:bodyPr wrap="square">
            <a:spAutoFit/>
          </a:bodyPr>
          <a:lstStyle/>
          <a:p>
            <a:r>
              <a:rPr lang="en-US" sz="2400" dirty="0" smtClean="0"/>
              <a:t>Activity 6: </a:t>
            </a:r>
            <a:r>
              <a:rPr lang="en-US" sz="2400" b="1" dirty="0"/>
              <a:t>Training stakeholders (farmers, VAEOs and lead farmers)</a:t>
            </a:r>
          </a:p>
          <a:p>
            <a:pPr marL="342900" indent="-342900">
              <a:buFont typeface="Wingdings" pitchFamily="2" charset="2"/>
              <a:buChar char="v"/>
            </a:pPr>
            <a:r>
              <a:rPr lang="en-US" sz="2400" dirty="0" smtClean="0"/>
              <a:t>Both </a:t>
            </a:r>
            <a:r>
              <a:rPr lang="en-US" sz="2400" dirty="0"/>
              <a:t>classroom and field </a:t>
            </a:r>
            <a:r>
              <a:rPr lang="en-US" sz="2400" dirty="0" smtClean="0"/>
              <a:t>trainings were conducted</a:t>
            </a:r>
          </a:p>
          <a:p>
            <a:pPr marL="342900" indent="-342900">
              <a:buFont typeface="Wingdings" pitchFamily="2" charset="2"/>
              <a:buChar char="v"/>
            </a:pPr>
            <a:r>
              <a:rPr lang="en-US" sz="2400" dirty="0" smtClean="0"/>
              <a:t>47.9 % men and 52.1 % women were trained</a:t>
            </a:r>
          </a:p>
        </p:txBody>
      </p:sp>
      <p:sp>
        <p:nvSpPr>
          <p:cNvPr id="4" name="Slide Number Placeholder 3"/>
          <p:cNvSpPr>
            <a:spLocks noGrp="1"/>
          </p:cNvSpPr>
          <p:nvPr>
            <p:ph type="sldNum" sz="quarter" idx="12"/>
          </p:nvPr>
        </p:nvSpPr>
        <p:spPr/>
        <p:txBody>
          <a:bodyPr/>
          <a:lstStyle/>
          <a:p>
            <a:fld id="{2BE5262B-218E-439F-9EAC-A62030B492D9}" type="slidenum">
              <a:rPr lang="en-US" smtClean="0"/>
              <a:pPr/>
              <a:t>19</a:t>
            </a:fld>
            <a:endParaRPr lang="en-US"/>
          </a:p>
        </p:txBody>
      </p:sp>
    </p:spTree>
    <p:extLst>
      <p:ext uri="{BB962C8B-B14F-4D97-AF65-F5344CB8AC3E}">
        <p14:creationId xmlns:p14="http://schemas.microsoft.com/office/powerpoint/2010/main" val="12427487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Summary description of key activities for </a:t>
            </a:r>
            <a:r>
              <a:rPr lang="en-US" sz="2700" dirty="0" smtClean="0"/>
              <a:t>rice component</a:t>
            </a:r>
            <a:r>
              <a:rPr lang="en-GB" dirty="0" smtClean="0"/>
              <a:t/>
            </a:r>
            <a:br>
              <a:rPr lang="en-GB" dirty="0" smtClean="0"/>
            </a:br>
            <a:r>
              <a:rPr lang="en-GB" dirty="0" smtClean="0"/>
              <a:t>Technologies demonstrated</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Six technologies were demonstrated. </a:t>
            </a:r>
          </a:p>
          <a:p>
            <a:pPr marL="0" indent="0">
              <a:buNone/>
            </a:pPr>
            <a:r>
              <a:rPr lang="en-US" dirty="0" smtClean="0"/>
              <a:t>These aim at promoting</a:t>
            </a:r>
            <a:r>
              <a:rPr lang="en-US" dirty="0"/>
              <a:t>: </a:t>
            </a:r>
            <a:r>
              <a:rPr lang="en-US" dirty="0" smtClean="0"/>
              <a:t> </a:t>
            </a:r>
          </a:p>
          <a:p>
            <a:pPr marL="0" indent="0">
              <a:buNone/>
            </a:pPr>
            <a:r>
              <a:rPr lang="en-US" dirty="0" smtClean="0"/>
              <a:t>1</a:t>
            </a:r>
            <a:r>
              <a:rPr lang="en-US" dirty="0"/>
              <a:t>)  the use of improved rice varieties in combination with proper use of fertilizer,</a:t>
            </a:r>
            <a:endParaRPr lang="en-GB" dirty="0"/>
          </a:p>
          <a:p>
            <a:pPr marL="0" indent="0">
              <a:buNone/>
            </a:pPr>
            <a:r>
              <a:rPr lang="en-US" dirty="0"/>
              <a:t> 2) Use of salt-tolerant rice varieties in salt-affected rice growing areas in combination with management options for salt affected soils, </a:t>
            </a:r>
            <a:endParaRPr lang="en-GB" dirty="0"/>
          </a:p>
          <a:p>
            <a:pPr marL="0" indent="0">
              <a:buNone/>
            </a:pPr>
            <a:r>
              <a:rPr lang="en-US" dirty="0"/>
              <a:t>3) Use of safe alternate </a:t>
            </a:r>
            <a:r>
              <a:rPr lang="en-US" dirty="0" smtClean="0"/>
              <a:t>wetting </a:t>
            </a:r>
            <a:r>
              <a:rPr lang="en-US" dirty="0"/>
              <a:t>and drying irrigation method, </a:t>
            </a:r>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2</a:t>
            </a:fld>
            <a:endParaRPr lang="en-US"/>
          </a:p>
        </p:txBody>
      </p:sp>
    </p:spTree>
    <p:extLst>
      <p:ext uri="{BB962C8B-B14F-4D97-AF65-F5344CB8AC3E}">
        <p14:creationId xmlns:p14="http://schemas.microsoft.com/office/powerpoint/2010/main" val="16173403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20170315_14051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7849" y="1905000"/>
            <a:ext cx="3958951" cy="3252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917849" y="457200"/>
            <a:ext cx="7692751" cy="400110"/>
          </a:xfrm>
          <a:prstGeom prst="rect">
            <a:avLst/>
          </a:prstGeom>
        </p:spPr>
        <p:txBody>
          <a:bodyPr wrap="square">
            <a:spAutoFit/>
          </a:bodyPr>
          <a:lstStyle/>
          <a:p>
            <a:r>
              <a:rPr lang="en-US" sz="2000" b="1" dirty="0"/>
              <a:t>Classroom training </a:t>
            </a:r>
            <a:r>
              <a:rPr lang="en-US" sz="2000" b="1" dirty="0" smtClean="0"/>
              <a:t>session                        Field training session</a:t>
            </a:r>
            <a:endParaRPr lang="en-GB" sz="2000" dirty="0"/>
          </a:p>
        </p:txBody>
      </p:sp>
      <p:pic>
        <p:nvPicPr>
          <p:cNvPr id="4" name="Picture 3" descr="C:\Users\user\Pictures\2017-07-01\252.jpg"/>
          <p:cNvPicPr/>
          <p:nvPr/>
        </p:nvPicPr>
        <p:blipFill>
          <a:blip r:embed="rId3">
            <a:extLst>
              <a:ext uri="{28A0092B-C50C-407E-A947-70E740481C1C}">
                <a14:useLocalDpi xmlns:a14="http://schemas.microsoft.com/office/drawing/2010/main"/>
              </a:ext>
            </a:extLst>
          </a:blip>
          <a:srcRect/>
          <a:stretch>
            <a:fillRect/>
          </a:stretch>
        </p:blipFill>
        <p:spPr bwMode="auto">
          <a:xfrm>
            <a:off x="5105400" y="1905000"/>
            <a:ext cx="3505200" cy="3276600"/>
          </a:xfrm>
          <a:prstGeom prst="rect">
            <a:avLst/>
          </a:prstGeom>
          <a:noFill/>
          <a:ln>
            <a:noFill/>
          </a:ln>
        </p:spPr>
      </p:pic>
      <p:sp>
        <p:nvSpPr>
          <p:cNvPr id="3" name="Slide Number Placeholder 2"/>
          <p:cNvSpPr>
            <a:spLocks noGrp="1"/>
          </p:cNvSpPr>
          <p:nvPr>
            <p:ph type="sldNum" sz="quarter" idx="12"/>
          </p:nvPr>
        </p:nvSpPr>
        <p:spPr/>
        <p:txBody>
          <a:bodyPr/>
          <a:lstStyle/>
          <a:p>
            <a:fld id="{2BE5262B-218E-439F-9EAC-A62030B492D9}" type="slidenum">
              <a:rPr lang="en-US" smtClean="0"/>
              <a:pPr/>
              <a:t>20</a:t>
            </a:fld>
            <a:endParaRPr lang="en-US"/>
          </a:p>
        </p:txBody>
      </p:sp>
    </p:spTree>
    <p:extLst>
      <p:ext uri="{BB962C8B-B14F-4D97-AF65-F5344CB8AC3E}">
        <p14:creationId xmlns:p14="http://schemas.microsoft.com/office/powerpoint/2010/main" val="39775841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639762"/>
          </a:xfrm>
        </p:spPr>
        <p:txBody>
          <a:bodyPr>
            <a:normAutofit fontScale="90000"/>
          </a:bodyPr>
          <a:lstStyle/>
          <a:p>
            <a:r>
              <a:rPr lang="en-GB" dirty="0" smtClean="0"/>
              <a:t>Trained cont.</a:t>
            </a:r>
            <a:endParaRPr lang="en-GB" dirty="0"/>
          </a:p>
        </p:txBody>
      </p:sp>
      <p:sp>
        <p:nvSpPr>
          <p:cNvPr id="3" name="Content Placeholder 2"/>
          <p:cNvSpPr>
            <a:spLocks noGrp="1"/>
          </p:cNvSpPr>
          <p:nvPr>
            <p:ph idx="1"/>
          </p:nvPr>
        </p:nvSpPr>
        <p:spPr>
          <a:xfrm>
            <a:off x="457200" y="990600"/>
            <a:ext cx="8229600" cy="5135563"/>
          </a:xfrm>
        </p:spPr>
        <p:txBody>
          <a:bodyPr/>
          <a:lstStyle/>
          <a:p>
            <a:r>
              <a:rPr lang="en-GB" dirty="0" smtClean="0"/>
              <a:t>Each farmer in a member group trained about 15 farmers in his or her baby demo</a:t>
            </a:r>
          </a:p>
          <a:p>
            <a:endParaRPr lang="en-GB" dirty="0" smtClean="0"/>
          </a:p>
          <a:p>
            <a:r>
              <a:rPr lang="en-GB" dirty="0" smtClean="0"/>
              <a:t>Training activity met 50 % of the targeted beneficiaries </a:t>
            </a:r>
          </a:p>
          <a:p>
            <a:r>
              <a:rPr lang="en-GB" dirty="0" smtClean="0"/>
              <a:t>This is caused by shortage of rainfall (or erratic rainfall) in some sites (number of baby demos were reduced –Mbarali &amp; Iringa rural)   </a:t>
            </a:r>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21</a:t>
            </a:fld>
            <a:endParaRPr lang="en-US"/>
          </a:p>
        </p:txBody>
      </p:sp>
    </p:spTree>
    <p:extLst>
      <p:ext uri="{BB962C8B-B14F-4D97-AF65-F5344CB8AC3E}">
        <p14:creationId xmlns:p14="http://schemas.microsoft.com/office/powerpoint/2010/main" val="14848328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3600" b="1" dirty="0" smtClean="0"/>
              <a:t/>
            </a:r>
            <a:br>
              <a:rPr lang="en-US" sz="3600" b="1" dirty="0" smtClean="0"/>
            </a:br>
            <a:r>
              <a:rPr lang="en-US" sz="3600" b="1" dirty="0"/>
              <a:t/>
            </a:r>
            <a:br>
              <a:rPr lang="en-US" sz="3600" b="1" dirty="0"/>
            </a:br>
            <a:r>
              <a:rPr lang="en-US" sz="3100" b="1" dirty="0" smtClean="0"/>
              <a:t>Activity 7: Demonstration </a:t>
            </a:r>
            <a:r>
              <a:rPr lang="en-US" sz="3100" b="1" dirty="0"/>
              <a:t>of Direct Paddy Seeder</a:t>
            </a:r>
            <a:r>
              <a:rPr lang="en-GB" dirty="0"/>
              <a:t/>
            </a:r>
            <a:br>
              <a:rPr lang="en-GB" dirty="0"/>
            </a:br>
            <a:endParaRPr lang="en-GB" dirty="0"/>
          </a:p>
        </p:txBody>
      </p:sp>
      <p:sp>
        <p:nvSpPr>
          <p:cNvPr id="3" name="Content Placeholder 2"/>
          <p:cNvSpPr>
            <a:spLocks noGrp="1"/>
          </p:cNvSpPr>
          <p:nvPr>
            <p:ph idx="1"/>
          </p:nvPr>
        </p:nvSpPr>
        <p:spPr>
          <a:xfrm>
            <a:off x="457200" y="990600"/>
            <a:ext cx="8229600" cy="5135563"/>
          </a:xfrm>
        </p:spPr>
        <p:txBody>
          <a:bodyPr/>
          <a:lstStyle/>
          <a:p>
            <a:r>
              <a:rPr lang="en-US" dirty="0" smtClean="0"/>
              <a:t>The </a:t>
            </a:r>
            <a:r>
              <a:rPr lang="en-US" dirty="0"/>
              <a:t>technology has been demonstrated in three villages namely, </a:t>
            </a:r>
            <a:r>
              <a:rPr lang="en-US" dirty="0" err="1"/>
              <a:t>Kisegese</a:t>
            </a:r>
            <a:r>
              <a:rPr lang="en-US" dirty="0"/>
              <a:t> and Kikwawila in Kilombero and Kanga in Mvomero </a:t>
            </a:r>
            <a:r>
              <a:rPr lang="en-US" dirty="0" smtClean="0"/>
              <a:t>districts</a:t>
            </a:r>
          </a:p>
          <a:p>
            <a:r>
              <a:rPr lang="en-US" dirty="0" smtClean="0"/>
              <a:t>A </a:t>
            </a:r>
            <a:r>
              <a:rPr lang="en-US" dirty="0"/>
              <a:t>total number of 75 </a:t>
            </a:r>
            <a:r>
              <a:rPr lang="en-US" dirty="0" smtClean="0"/>
              <a:t>beneficiaries were reached. </a:t>
            </a:r>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22</a:t>
            </a:fld>
            <a:endParaRPr lang="en-US"/>
          </a:p>
        </p:txBody>
      </p:sp>
    </p:spTree>
    <p:extLst>
      <p:ext uri="{BB962C8B-B14F-4D97-AF65-F5344CB8AC3E}">
        <p14:creationId xmlns:p14="http://schemas.microsoft.com/office/powerpoint/2010/main" val="33981130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20170207_13084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3381" y="1257300"/>
            <a:ext cx="8204268"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81000" y="457200"/>
            <a:ext cx="7848600" cy="830997"/>
          </a:xfrm>
          <a:prstGeom prst="rect">
            <a:avLst/>
          </a:prstGeom>
        </p:spPr>
        <p:txBody>
          <a:bodyPr wrap="square">
            <a:spAutoFit/>
          </a:bodyPr>
          <a:lstStyle/>
          <a:p>
            <a:r>
              <a:rPr lang="en-US" sz="2400" b="1" dirty="0"/>
              <a:t>Farmers planting rice seed using direct paddy seeder at Kanga village in Mvomero </a:t>
            </a:r>
            <a:endParaRPr lang="en-GB" sz="2400" dirty="0"/>
          </a:p>
        </p:txBody>
      </p:sp>
      <p:sp>
        <p:nvSpPr>
          <p:cNvPr id="3" name="Slide Number Placeholder 2"/>
          <p:cNvSpPr>
            <a:spLocks noGrp="1"/>
          </p:cNvSpPr>
          <p:nvPr>
            <p:ph type="sldNum" sz="quarter" idx="12"/>
          </p:nvPr>
        </p:nvSpPr>
        <p:spPr/>
        <p:txBody>
          <a:bodyPr/>
          <a:lstStyle/>
          <a:p>
            <a:fld id="{2BE5262B-218E-439F-9EAC-A62030B492D9}" type="slidenum">
              <a:rPr lang="en-US" smtClean="0"/>
              <a:pPr/>
              <a:t>23</a:t>
            </a:fld>
            <a:endParaRPr lang="en-US"/>
          </a:p>
        </p:txBody>
      </p:sp>
    </p:spTree>
    <p:extLst>
      <p:ext uri="{BB962C8B-B14F-4D97-AF65-F5344CB8AC3E}">
        <p14:creationId xmlns:p14="http://schemas.microsoft.com/office/powerpoint/2010/main" val="17064372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010400" cy="762000"/>
          </a:xfrm>
        </p:spPr>
        <p:txBody>
          <a:bodyPr>
            <a:normAutofit fontScale="90000"/>
          </a:bodyPr>
          <a:lstStyle/>
          <a:p>
            <a:pPr algn="l"/>
            <a:r>
              <a:rPr lang="en-US" sz="2400" b="1" dirty="0" smtClean="0"/>
              <a:t>Activity 8.FARMER </a:t>
            </a:r>
            <a:r>
              <a:rPr lang="en-US" sz="2400" b="1" dirty="0"/>
              <a:t>FIELD </a:t>
            </a:r>
            <a:r>
              <a:rPr lang="en-US" sz="2400" b="1" dirty="0" smtClean="0"/>
              <a:t>DAYS</a:t>
            </a:r>
            <a:br>
              <a:rPr lang="en-US" sz="2400" b="1" dirty="0" smtClean="0"/>
            </a:br>
            <a:r>
              <a:rPr lang="en-US" sz="2400" b="1" dirty="0" smtClean="0"/>
              <a:t/>
            </a:r>
            <a:br>
              <a:rPr lang="en-US" sz="2400" b="1" dirty="0" smtClean="0"/>
            </a:br>
            <a:r>
              <a:rPr lang="en-US" sz="2400" b="1" dirty="0" smtClean="0"/>
              <a:t>One field day conducted in each district in one village</a:t>
            </a:r>
            <a:r>
              <a:rPr lang="en-GB" sz="2400" dirty="0"/>
              <a:t/>
            </a:r>
            <a:br>
              <a:rPr lang="en-GB" sz="2400" dirty="0"/>
            </a:br>
            <a:endParaRPr lang="en-GB" sz="2400" dirty="0"/>
          </a:p>
        </p:txBody>
      </p:sp>
      <p:sp>
        <p:nvSpPr>
          <p:cNvPr id="3" name="Slide Number Placeholder 2"/>
          <p:cNvSpPr>
            <a:spLocks noGrp="1"/>
          </p:cNvSpPr>
          <p:nvPr>
            <p:ph type="sldNum" sz="quarter" idx="12"/>
          </p:nvPr>
        </p:nvSpPr>
        <p:spPr/>
        <p:txBody>
          <a:bodyPr/>
          <a:lstStyle/>
          <a:p>
            <a:fld id="{2BE5262B-218E-439F-9EAC-A62030B492D9}" type="slidenum">
              <a:rPr lang="en-US" smtClean="0"/>
              <a:pPr/>
              <a:t>24</a:t>
            </a:fld>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89334829"/>
              </p:ext>
            </p:extLst>
          </p:nvPr>
        </p:nvGraphicFramePr>
        <p:xfrm>
          <a:off x="1143000" y="1371602"/>
          <a:ext cx="6629399" cy="4343400"/>
        </p:xfrm>
        <a:graphic>
          <a:graphicData uri="http://schemas.openxmlformats.org/drawingml/2006/table">
            <a:tbl>
              <a:tblPr firstRow="1" firstCol="1" bandRow="1">
                <a:tableStyleId>{5C22544A-7EE6-4342-B048-85BDC9FD1C3A}</a:tableStyleId>
              </a:tblPr>
              <a:tblGrid>
                <a:gridCol w="1580063"/>
                <a:gridCol w="1082637"/>
                <a:gridCol w="1282370"/>
                <a:gridCol w="1278555"/>
                <a:gridCol w="1405774"/>
              </a:tblGrid>
              <a:tr h="744713">
                <a:tc>
                  <a:txBody>
                    <a:bodyPr/>
                    <a:lstStyle/>
                    <a:p>
                      <a:pPr>
                        <a:lnSpc>
                          <a:spcPct val="107000"/>
                        </a:lnSpc>
                        <a:spcAft>
                          <a:spcPts val="0"/>
                        </a:spcAft>
                      </a:pPr>
                      <a:r>
                        <a:rPr lang="en-GB" sz="2400" dirty="0">
                          <a:effectLst/>
                        </a:rPr>
                        <a:t>Location</a:t>
                      </a:r>
                      <a:endParaRPr lang="en-GB" sz="2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Men</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Women</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dirty="0">
                          <a:effectLst/>
                        </a:rPr>
                        <a:t>TOTAL</a:t>
                      </a:r>
                      <a:endParaRPr lang="en-GB" sz="2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Targeted</a:t>
                      </a:r>
                      <a:endParaRPr lang="en-GB" sz="2400">
                        <a:effectLst/>
                        <a:latin typeface="Calibri"/>
                        <a:ea typeface="Calibri"/>
                        <a:cs typeface="Times New Roman"/>
                      </a:endParaRPr>
                    </a:p>
                  </a:txBody>
                  <a:tcPr marL="68580" marR="68580" marT="0" marB="0"/>
                </a:tc>
              </a:tr>
              <a:tr h="682527">
                <a:tc>
                  <a:txBody>
                    <a:bodyPr/>
                    <a:lstStyle/>
                    <a:p>
                      <a:pPr>
                        <a:lnSpc>
                          <a:spcPct val="107000"/>
                        </a:lnSpc>
                        <a:spcAft>
                          <a:spcPts val="0"/>
                        </a:spcAft>
                      </a:pPr>
                      <a:r>
                        <a:rPr lang="en-GB" sz="2400">
                          <a:effectLst/>
                        </a:rPr>
                        <a:t>Mbarali</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35</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40</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75</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400</a:t>
                      </a:r>
                      <a:endParaRPr lang="en-GB" sz="2400">
                        <a:effectLst/>
                        <a:latin typeface="Calibri"/>
                        <a:ea typeface="Calibri"/>
                        <a:cs typeface="Times New Roman"/>
                      </a:endParaRPr>
                    </a:p>
                  </a:txBody>
                  <a:tcPr marL="68580" marR="68580" marT="0" marB="0"/>
                </a:tc>
              </a:tr>
              <a:tr h="682527">
                <a:tc>
                  <a:txBody>
                    <a:bodyPr/>
                    <a:lstStyle/>
                    <a:p>
                      <a:pPr>
                        <a:lnSpc>
                          <a:spcPct val="107000"/>
                        </a:lnSpc>
                        <a:spcAft>
                          <a:spcPts val="0"/>
                        </a:spcAft>
                      </a:pPr>
                      <a:r>
                        <a:rPr lang="en-GB" sz="2400" dirty="0">
                          <a:effectLst/>
                        </a:rPr>
                        <a:t>Mvomero</a:t>
                      </a:r>
                      <a:endParaRPr lang="en-GB" sz="2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38</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45</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83</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400</a:t>
                      </a:r>
                      <a:endParaRPr lang="en-GB" sz="2400">
                        <a:effectLst/>
                        <a:latin typeface="Calibri"/>
                        <a:ea typeface="Calibri"/>
                        <a:cs typeface="Times New Roman"/>
                      </a:endParaRPr>
                    </a:p>
                  </a:txBody>
                  <a:tcPr marL="68580" marR="68580" marT="0" marB="0"/>
                </a:tc>
              </a:tr>
              <a:tr h="682527">
                <a:tc>
                  <a:txBody>
                    <a:bodyPr/>
                    <a:lstStyle/>
                    <a:p>
                      <a:pPr>
                        <a:lnSpc>
                          <a:spcPct val="107000"/>
                        </a:lnSpc>
                        <a:spcAft>
                          <a:spcPts val="0"/>
                        </a:spcAft>
                      </a:pPr>
                      <a:r>
                        <a:rPr lang="en-GB" sz="2400">
                          <a:effectLst/>
                        </a:rPr>
                        <a:t>Iringa</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40</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34</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74</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400</a:t>
                      </a:r>
                      <a:endParaRPr lang="en-GB" sz="2400">
                        <a:effectLst/>
                        <a:latin typeface="Calibri"/>
                        <a:ea typeface="Calibri"/>
                        <a:cs typeface="Times New Roman"/>
                      </a:endParaRPr>
                    </a:p>
                  </a:txBody>
                  <a:tcPr marL="68580" marR="68580" marT="0" marB="0"/>
                </a:tc>
              </a:tr>
              <a:tr h="682527">
                <a:tc>
                  <a:txBody>
                    <a:bodyPr/>
                    <a:lstStyle/>
                    <a:p>
                      <a:pPr>
                        <a:lnSpc>
                          <a:spcPct val="107000"/>
                        </a:lnSpc>
                        <a:spcAft>
                          <a:spcPts val="0"/>
                        </a:spcAft>
                      </a:pPr>
                      <a:r>
                        <a:rPr lang="en-GB" sz="2400">
                          <a:effectLst/>
                        </a:rPr>
                        <a:t>Kilombero</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49</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48</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97</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400</a:t>
                      </a:r>
                      <a:endParaRPr lang="en-GB" sz="2400">
                        <a:effectLst/>
                        <a:latin typeface="Calibri"/>
                        <a:ea typeface="Calibri"/>
                        <a:cs typeface="Times New Roman"/>
                      </a:endParaRPr>
                    </a:p>
                  </a:txBody>
                  <a:tcPr marL="68580" marR="68580" marT="0" marB="0"/>
                </a:tc>
              </a:tr>
              <a:tr h="868579">
                <a:tc>
                  <a:txBody>
                    <a:bodyPr/>
                    <a:lstStyle/>
                    <a:p>
                      <a:pPr>
                        <a:lnSpc>
                          <a:spcPct val="107000"/>
                        </a:lnSpc>
                        <a:spcAft>
                          <a:spcPts val="0"/>
                        </a:spcAft>
                      </a:pPr>
                      <a:r>
                        <a:rPr lang="en-GB" sz="2400">
                          <a:effectLst/>
                        </a:rPr>
                        <a:t>Total</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162</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167</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a:effectLst/>
                        </a:rPr>
                        <a:t>329</a:t>
                      </a:r>
                      <a:endParaRPr lang="en-GB" sz="2400">
                        <a:effectLst/>
                        <a:latin typeface="Calibri"/>
                        <a:ea typeface="Calibri"/>
                        <a:cs typeface="Times New Roman"/>
                      </a:endParaRPr>
                    </a:p>
                  </a:txBody>
                  <a:tcPr marL="68580" marR="68580" marT="0" marB="0"/>
                </a:tc>
                <a:tc>
                  <a:txBody>
                    <a:bodyPr/>
                    <a:lstStyle/>
                    <a:p>
                      <a:pPr>
                        <a:lnSpc>
                          <a:spcPct val="107000"/>
                        </a:lnSpc>
                        <a:spcAft>
                          <a:spcPts val="0"/>
                        </a:spcAft>
                      </a:pPr>
                      <a:r>
                        <a:rPr lang="en-GB" sz="2400" dirty="0">
                          <a:effectLst/>
                        </a:rPr>
                        <a:t>1600</a:t>
                      </a:r>
                      <a:endParaRPr lang="en-GB" sz="24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1311476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GB" sz="3200" b="1" dirty="0" smtClean="0"/>
              <a:t>Field day cont.</a:t>
            </a:r>
            <a:endParaRPr lang="en-GB" sz="3200" b="1" dirty="0"/>
          </a:p>
        </p:txBody>
      </p:sp>
      <p:sp>
        <p:nvSpPr>
          <p:cNvPr id="3" name="Content Placeholder 2"/>
          <p:cNvSpPr>
            <a:spLocks noGrp="1"/>
          </p:cNvSpPr>
          <p:nvPr>
            <p:ph idx="1"/>
          </p:nvPr>
        </p:nvSpPr>
        <p:spPr>
          <a:xfrm>
            <a:off x="457200" y="1066800"/>
            <a:ext cx="8229600" cy="5059363"/>
          </a:xfrm>
        </p:spPr>
        <p:txBody>
          <a:bodyPr>
            <a:normAutofit/>
          </a:bodyPr>
          <a:lstStyle/>
          <a:p>
            <a:r>
              <a:rPr lang="en-GB" dirty="0" smtClean="0"/>
              <a:t>About 50.8 % men and 49.2 % women participated in the field day. </a:t>
            </a:r>
          </a:p>
          <a:p>
            <a:r>
              <a:rPr lang="en-GB" dirty="0"/>
              <a:t>Farmer field day events were broadcasted </a:t>
            </a:r>
            <a:r>
              <a:rPr lang="en-GB" dirty="0" smtClean="0"/>
              <a:t>in media (TVs &amp; radio) </a:t>
            </a:r>
            <a:r>
              <a:rPr lang="en-GB" dirty="0"/>
              <a:t>in order to reach more people</a:t>
            </a:r>
          </a:p>
          <a:p>
            <a:r>
              <a:rPr lang="en-GB" dirty="0" smtClean="0"/>
              <a:t>Field days activities are in progress</a:t>
            </a:r>
          </a:p>
        </p:txBody>
      </p:sp>
      <p:sp>
        <p:nvSpPr>
          <p:cNvPr id="4" name="Slide Number Placeholder 3"/>
          <p:cNvSpPr>
            <a:spLocks noGrp="1"/>
          </p:cNvSpPr>
          <p:nvPr>
            <p:ph type="sldNum" sz="quarter" idx="12"/>
          </p:nvPr>
        </p:nvSpPr>
        <p:spPr/>
        <p:txBody>
          <a:bodyPr/>
          <a:lstStyle/>
          <a:p>
            <a:fld id="{2BE5262B-218E-439F-9EAC-A62030B492D9}" type="slidenum">
              <a:rPr lang="en-US" smtClean="0"/>
              <a:pPr/>
              <a:t>25</a:t>
            </a:fld>
            <a:endParaRPr lang="en-US"/>
          </a:p>
        </p:txBody>
      </p:sp>
    </p:spTree>
    <p:extLst>
      <p:ext uri="{BB962C8B-B14F-4D97-AF65-F5344CB8AC3E}">
        <p14:creationId xmlns:p14="http://schemas.microsoft.com/office/powerpoint/2010/main" val="11642771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924800" cy="868362"/>
          </a:xfrm>
        </p:spPr>
        <p:txBody>
          <a:bodyPr>
            <a:normAutofit fontScale="90000"/>
          </a:bodyPr>
          <a:lstStyle/>
          <a:p>
            <a:pPr lvl="0"/>
            <a:r>
              <a:rPr lang="en-US" sz="3200" dirty="0" smtClean="0">
                <a:solidFill>
                  <a:srgbClr val="FF0000"/>
                </a:solidFill>
              </a:rPr>
              <a:t/>
            </a:r>
            <a:br>
              <a:rPr lang="en-US" sz="3200" dirty="0" smtClean="0">
                <a:solidFill>
                  <a:srgbClr val="FF0000"/>
                </a:solidFill>
              </a:rPr>
            </a:br>
            <a:r>
              <a:rPr lang="en-US" sz="3100" b="1" dirty="0" smtClean="0"/>
              <a:t>Partners involved in the project activities</a:t>
            </a:r>
            <a:endParaRPr lang="en-GB" sz="31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05966035"/>
              </p:ext>
            </p:extLst>
          </p:nvPr>
        </p:nvGraphicFramePr>
        <p:xfrm>
          <a:off x="990600" y="787978"/>
          <a:ext cx="7086601" cy="5425440"/>
        </p:xfrm>
        <a:graphic>
          <a:graphicData uri="http://schemas.openxmlformats.org/drawingml/2006/table">
            <a:tbl>
              <a:tblPr firstRow="1" bandRow="1">
                <a:tableStyleId>{5C22544A-7EE6-4342-B048-85BDC9FD1C3A}</a:tableStyleId>
              </a:tblPr>
              <a:tblGrid>
                <a:gridCol w="2330493"/>
                <a:gridCol w="2330493"/>
                <a:gridCol w="2425615"/>
              </a:tblGrid>
              <a:tr h="278771">
                <a:tc>
                  <a:txBody>
                    <a:bodyPr/>
                    <a:lstStyle/>
                    <a:p>
                      <a:r>
                        <a:rPr lang="en-GB" sz="1400" dirty="0" smtClean="0"/>
                        <a:t>Types of partner</a:t>
                      </a:r>
                      <a:endParaRPr lang="en-GB" sz="1400" dirty="0"/>
                    </a:p>
                  </a:txBody>
                  <a:tcPr/>
                </a:tc>
                <a:tc>
                  <a:txBody>
                    <a:bodyPr/>
                    <a:lstStyle/>
                    <a:p>
                      <a:r>
                        <a:rPr lang="en-GB" sz="1400" dirty="0" smtClean="0"/>
                        <a:t>Partners</a:t>
                      </a:r>
                      <a:endParaRPr lang="en-GB" sz="1400" dirty="0"/>
                    </a:p>
                  </a:txBody>
                  <a:tcPr/>
                </a:tc>
                <a:tc>
                  <a:txBody>
                    <a:bodyPr/>
                    <a:lstStyle/>
                    <a:p>
                      <a:r>
                        <a:rPr lang="en-GB" sz="1400" dirty="0" smtClean="0"/>
                        <a:t>Role(S)</a:t>
                      </a:r>
                      <a:endParaRPr lang="en-GB" sz="1400" dirty="0"/>
                    </a:p>
                  </a:txBody>
                  <a:tcPr/>
                </a:tc>
              </a:tr>
              <a:tr h="1254472">
                <a:tc>
                  <a:txBody>
                    <a:bodyPr/>
                    <a:lstStyle/>
                    <a:p>
                      <a:r>
                        <a:rPr lang="en-GB" sz="1400" dirty="0" smtClean="0"/>
                        <a:t>Local government</a:t>
                      </a:r>
                      <a:endParaRPr lang="en-GB" sz="1400" dirty="0"/>
                    </a:p>
                  </a:txBody>
                  <a:tcPr/>
                </a:tc>
                <a:tc>
                  <a:txBody>
                    <a:bodyPr/>
                    <a:lstStyle/>
                    <a:p>
                      <a:r>
                        <a:rPr lang="en-GB" sz="1400" dirty="0" smtClean="0"/>
                        <a:t>DAICOs’ office</a:t>
                      </a:r>
                    </a:p>
                    <a:p>
                      <a:r>
                        <a:rPr lang="en-GB" sz="1400" dirty="0" smtClean="0"/>
                        <a:t>VAEOs</a:t>
                      </a:r>
                      <a:endParaRPr lang="en-GB" sz="1400" dirty="0"/>
                    </a:p>
                  </a:txBody>
                  <a:tcPr/>
                </a:tc>
                <a:tc>
                  <a:txBody>
                    <a:bodyPr/>
                    <a:lstStyle/>
                    <a:p>
                      <a:r>
                        <a:rPr lang="en-GB" sz="1400" dirty="0" smtClean="0"/>
                        <a:t>Selecting villages</a:t>
                      </a:r>
                    </a:p>
                    <a:p>
                      <a:r>
                        <a:rPr lang="en-GB" sz="1400" dirty="0" smtClean="0"/>
                        <a:t>Establishing</a:t>
                      </a:r>
                      <a:r>
                        <a:rPr lang="en-GB" sz="1400" baseline="0" dirty="0" smtClean="0"/>
                        <a:t> and supervising demos</a:t>
                      </a:r>
                    </a:p>
                    <a:p>
                      <a:r>
                        <a:rPr lang="en-GB" sz="1400" baseline="0" dirty="0" smtClean="0"/>
                        <a:t>Report writing</a:t>
                      </a:r>
                    </a:p>
                    <a:p>
                      <a:r>
                        <a:rPr lang="en-GB" sz="1400" baseline="0" dirty="0" smtClean="0"/>
                        <a:t>Supervising distribution of fertilizer, seed &amp; Gypsum</a:t>
                      </a:r>
                      <a:endParaRPr lang="en-GB" sz="1400" dirty="0"/>
                    </a:p>
                  </a:txBody>
                  <a:tcPr/>
                </a:tc>
              </a:tr>
              <a:tr h="278771">
                <a:tc>
                  <a:txBody>
                    <a:bodyPr/>
                    <a:lstStyle/>
                    <a:p>
                      <a:r>
                        <a:rPr lang="en-GB" sz="1400" dirty="0" smtClean="0"/>
                        <a:t>Training</a:t>
                      </a:r>
                      <a:r>
                        <a:rPr lang="en-GB" sz="1400" baseline="0" dirty="0" smtClean="0"/>
                        <a:t> institution</a:t>
                      </a:r>
                      <a:endParaRPr lang="en-GB" sz="1400" dirty="0"/>
                    </a:p>
                  </a:txBody>
                  <a:tcPr/>
                </a:tc>
                <a:tc>
                  <a:txBody>
                    <a:bodyPr/>
                    <a:lstStyle/>
                    <a:p>
                      <a:r>
                        <a:rPr lang="en-GB" sz="1400" dirty="0" smtClean="0"/>
                        <a:t>MATI </a:t>
                      </a:r>
                      <a:r>
                        <a:rPr lang="en-GB" sz="1400" dirty="0" err="1" smtClean="0"/>
                        <a:t>Igurusi</a:t>
                      </a:r>
                      <a:endParaRPr lang="en-GB" sz="1400" dirty="0"/>
                    </a:p>
                  </a:txBody>
                  <a:tcPr/>
                </a:tc>
                <a:tc>
                  <a:txBody>
                    <a:bodyPr/>
                    <a:lstStyle/>
                    <a:p>
                      <a:r>
                        <a:rPr lang="en-GB" sz="1400" dirty="0" smtClean="0"/>
                        <a:t>Training</a:t>
                      </a:r>
                      <a:r>
                        <a:rPr lang="en-GB" sz="1400" baseline="0" dirty="0" smtClean="0"/>
                        <a:t> VAEOs, Farmers</a:t>
                      </a:r>
                      <a:endParaRPr lang="en-GB" sz="1400" dirty="0"/>
                    </a:p>
                  </a:txBody>
                  <a:tcPr/>
                </a:tc>
              </a:tr>
              <a:tr h="669051">
                <a:tc>
                  <a:txBody>
                    <a:bodyPr/>
                    <a:lstStyle/>
                    <a:p>
                      <a:r>
                        <a:rPr lang="en-GB" sz="1400" dirty="0" smtClean="0"/>
                        <a:t>Research institution</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GB" sz="1400" dirty="0" smtClean="0"/>
                        <a:t>ARI KATRIN</a:t>
                      </a:r>
                    </a:p>
                  </a:txBody>
                  <a:tcPr>
                    <a:lnB w="12700" cap="flat" cmpd="sng" algn="ctr">
                      <a:solidFill>
                        <a:schemeClr val="tx1"/>
                      </a:solidFill>
                      <a:prstDash val="solid"/>
                      <a:round/>
                      <a:headEnd type="none" w="med" len="med"/>
                      <a:tailEnd type="none" w="med" len="med"/>
                    </a:lnB>
                  </a:tcPr>
                </a:tc>
                <a:tc>
                  <a:txBody>
                    <a:bodyPr/>
                    <a:lstStyle/>
                    <a:p>
                      <a:r>
                        <a:rPr lang="en-GB" sz="1400" dirty="0" smtClean="0"/>
                        <a:t>Establishing and following-up demos</a:t>
                      </a:r>
                    </a:p>
                    <a:p>
                      <a:r>
                        <a:rPr lang="en-GB" sz="1400" dirty="0" smtClean="0"/>
                        <a:t>Training</a:t>
                      </a:r>
                      <a:r>
                        <a:rPr lang="en-GB" sz="1400" baseline="0" dirty="0" smtClean="0"/>
                        <a:t> VAEOs and farmers</a:t>
                      </a:r>
                      <a:endParaRPr lang="en-GB" sz="1400" dirty="0"/>
                    </a:p>
                  </a:txBody>
                  <a:tcPr>
                    <a:lnB w="12700" cap="flat" cmpd="sng" algn="ctr">
                      <a:solidFill>
                        <a:schemeClr val="tx1"/>
                      </a:solidFill>
                      <a:prstDash val="solid"/>
                      <a:round/>
                      <a:headEnd type="none" w="med" len="med"/>
                      <a:tailEnd type="none" w="med" len="med"/>
                    </a:lnB>
                  </a:tcPr>
                </a:tc>
              </a:tr>
              <a:tr h="669051">
                <a:tc>
                  <a:txBody>
                    <a:bodyPr/>
                    <a:lstStyle/>
                    <a:p>
                      <a:r>
                        <a:rPr lang="en-GB" sz="1400" dirty="0" smtClean="0"/>
                        <a:t>Project Partner</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t>NAFAKA (MVIWATA, FIPS)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t>Collecting data (Distributing</a:t>
                      </a:r>
                      <a:r>
                        <a:rPr lang="en-GB" sz="1400" baseline="0" dirty="0" smtClean="0"/>
                        <a:t> and collecting DCFs)</a:t>
                      </a:r>
                    </a:p>
                    <a:p>
                      <a:r>
                        <a:rPr lang="en-GB" sz="1400" baseline="0" dirty="0" smtClean="0"/>
                        <a:t>Distributing seed and fertilizer</a:t>
                      </a:r>
                      <a:endParaRPr lang="en-GB"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4192">
                <a:tc>
                  <a:txBody>
                    <a:bodyPr/>
                    <a:lstStyle/>
                    <a:p>
                      <a:r>
                        <a:rPr lang="en-GB" sz="1400" dirty="0" smtClean="0"/>
                        <a:t>Input suppliers</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t>Fertilizer &amp; gypsum suppliers  (YARA, </a:t>
                      </a:r>
                      <a:r>
                        <a:rPr lang="en-GB" sz="1400" dirty="0" err="1" smtClean="0"/>
                        <a:t>Efrem</a:t>
                      </a:r>
                      <a:r>
                        <a:rPr lang="en-GB" sz="1400" baseline="0" dirty="0" smtClean="0"/>
                        <a:t> Agro trading,, Alpha </a:t>
                      </a:r>
                      <a:r>
                        <a:rPr lang="en-GB" sz="1400" baseline="0" dirty="0" err="1" smtClean="0"/>
                        <a:t>Agrovet</a:t>
                      </a:r>
                      <a:r>
                        <a:rPr lang="en-GB" sz="1400" baseline="0" dirty="0" smtClean="0"/>
                        <a:t> suppliers limited &amp; ARABA LTD)</a:t>
                      </a:r>
                      <a:endParaRPr lang="en-GB" sz="1400" dirty="0" smtClean="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t>Supplying and distributing fertilizers and gypsum</a:t>
                      </a:r>
                      <a:endParaRPr lang="en-GB"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3911">
                <a:tc>
                  <a:txBody>
                    <a:bodyPr/>
                    <a:lstStyle/>
                    <a:p>
                      <a:r>
                        <a:rPr lang="en-GB" sz="1400" dirty="0" smtClean="0"/>
                        <a:t>Seed regulator</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t>TOSCI</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t>Inspection and certification of seed</a:t>
                      </a:r>
                      <a:endParaRPr lang="en-GB"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5998">
                <a:tc>
                  <a:txBody>
                    <a:bodyPr/>
                    <a:lstStyle/>
                    <a:p>
                      <a:r>
                        <a:rPr lang="en-GB" sz="1400" dirty="0" smtClean="0"/>
                        <a:t>Producer organization</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t>UWAWAKUDA</a:t>
                      </a:r>
                    </a:p>
                    <a:p>
                      <a:endParaRPr lang="en-GB" sz="1400" dirty="0" smtClean="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t>Selection of demo sites</a:t>
                      </a:r>
                      <a:endParaRPr lang="en-GB"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2"/>
          </p:nvPr>
        </p:nvSpPr>
        <p:spPr/>
        <p:txBody>
          <a:bodyPr/>
          <a:lstStyle/>
          <a:p>
            <a:fld id="{2BE5262B-218E-439F-9EAC-A62030B492D9}" type="slidenum">
              <a:rPr lang="en-US" smtClean="0"/>
              <a:pPr/>
              <a:t>26</a:t>
            </a:fld>
            <a:endParaRPr lang="en-US"/>
          </a:p>
        </p:txBody>
      </p:sp>
    </p:spTree>
    <p:extLst>
      <p:ext uri="{BB962C8B-B14F-4D97-AF65-F5344CB8AC3E}">
        <p14:creationId xmlns:p14="http://schemas.microsoft.com/office/powerpoint/2010/main" val="2279581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639762"/>
          </a:xfrm>
        </p:spPr>
        <p:txBody>
          <a:bodyPr>
            <a:normAutofit fontScale="90000"/>
          </a:bodyPr>
          <a:lstStyle/>
          <a:p>
            <a:pPr lvl="0"/>
            <a:r>
              <a:rPr lang="en-US" sz="3600" b="1" dirty="0" smtClean="0"/>
              <a:t>Challenges, constraints and lessons learned</a:t>
            </a:r>
            <a:endParaRPr lang="en-GB" b="1"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pPr lvl="0"/>
            <a:r>
              <a:rPr lang="en-US" dirty="0" smtClean="0"/>
              <a:t>Rainfall:</a:t>
            </a:r>
          </a:p>
          <a:p>
            <a:pPr lvl="1"/>
            <a:r>
              <a:rPr lang="en-US" dirty="0" smtClean="0"/>
              <a:t>Delayed </a:t>
            </a:r>
            <a:r>
              <a:rPr lang="en-US" dirty="0"/>
              <a:t>onset of rainfall in some of </a:t>
            </a:r>
            <a:r>
              <a:rPr lang="en-US" dirty="0" smtClean="0"/>
              <a:t>the sites</a:t>
            </a:r>
            <a:endParaRPr lang="en-GB" dirty="0"/>
          </a:p>
          <a:p>
            <a:pPr lvl="1"/>
            <a:r>
              <a:rPr lang="en-GB" dirty="0" smtClean="0"/>
              <a:t>Erratic rainfall (reduced number of baby demos)</a:t>
            </a:r>
          </a:p>
          <a:p>
            <a:pPr lvl="1"/>
            <a:r>
              <a:rPr lang="en-GB" dirty="0" smtClean="0"/>
              <a:t>Destroyed road networks (</a:t>
            </a:r>
            <a:r>
              <a:rPr lang="en-GB" dirty="0" err="1" smtClean="0"/>
              <a:t>Digoma</a:t>
            </a:r>
            <a:r>
              <a:rPr lang="en-GB" dirty="0" smtClean="0"/>
              <a:t> and Mpanga villages)</a:t>
            </a:r>
          </a:p>
          <a:p>
            <a:pPr lvl="1"/>
            <a:r>
              <a:rPr lang="en-GB" dirty="0" smtClean="0"/>
              <a:t>Floods (some demos were washed out (</a:t>
            </a:r>
            <a:r>
              <a:rPr lang="en-GB" dirty="0" err="1" smtClean="0"/>
              <a:t>Mbogo</a:t>
            </a:r>
            <a:r>
              <a:rPr lang="en-GB" dirty="0" smtClean="0"/>
              <a:t>, </a:t>
            </a:r>
            <a:r>
              <a:rPr lang="en-GB" dirty="0" err="1" smtClean="0"/>
              <a:t>Lukenge</a:t>
            </a:r>
            <a:r>
              <a:rPr lang="en-GB" dirty="0" smtClean="0"/>
              <a:t>, </a:t>
            </a:r>
            <a:r>
              <a:rPr lang="en-GB" dirty="0" err="1" smtClean="0"/>
              <a:t>Digoma</a:t>
            </a:r>
            <a:r>
              <a:rPr lang="en-GB" dirty="0" smtClean="0"/>
              <a:t>))</a:t>
            </a:r>
          </a:p>
          <a:p>
            <a:r>
              <a:rPr lang="en-GB" dirty="0" smtClean="0"/>
              <a:t>Fall of armyworms  and outbreak of stem borers in some sites (Mvomero and Kilombero)</a:t>
            </a:r>
          </a:p>
          <a:p>
            <a:pPr lvl="1">
              <a:buFont typeface="Wingdings" pitchFamily="2" charset="2"/>
              <a:buChar char="v"/>
            </a:pPr>
            <a:r>
              <a:rPr lang="en-US" dirty="0" smtClean="0"/>
              <a:t>Action </a:t>
            </a:r>
            <a:r>
              <a:rPr lang="en-US" dirty="0"/>
              <a:t>taken</a:t>
            </a:r>
          </a:p>
          <a:p>
            <a:pPr lvl="2"/>
            <a:r>
              <a:rPr lang="en-US" dirty="0"/>
              <a:t>Farmers were advised to spray </a:t>
            </a:r>
            <a:r>
              <a:rPr lang="en-US" dirty="0" smtClean="0"/>
              <a:t>insecticides</a:t>
            </a:r>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27</a:t>
            </a:fld>
            <a:endParaRPr lang="en-US"/>
          </a:p>
        </p:txBody>
      </p:sp>
    </p:spTree>
    <p:extLst>
      <p:ext uri="{BB962C8B-B14F-4D97-AF65-F5344CB8AC3E}">
        <p14:creationId xmlns:p14="http://schemas.microsoft.com/office/powerpoint/2010/main" val="10626906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Available transport to </a:t>
            </a:r>
            <a:r>
              <a:rPr lang="en-GB" dirty="0" err="1" smtClean="0"/>
              <a:t>Digoma</a:t>
            </a:r>
            <a:r>
              <a:rPr lang="en-GB" dirty="0" smtClean="0"/>
              <a:t> village</a:t>
            </a:r>
            <a:br>
              <a:rPr lang="en-GB" dirty="0" smtClean="0"/>
            </a:br>
            <a:r>
              <a:rPr lang="en-GB" dirty="0" smtClean="0"/>
              <a:t>during rainy season</a:t>
            </a:r>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28</a:t>
            </a:fld>
            <a:endParaRPr lang="en-US"/>
          </a:p>
        </p:txBody>
      </p:sp>
      <p:pic>
        <p:nvPicPr>
          <p:cNvPr id="5" name="Content Placeholder 4" descr="C:\Users\user\Pictures\2017-07-01\542.jpg"/>
          <p:cNvPicPr>
            <a:picLocks noGrp="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4419600" y="1447800"/>
            <a:ext cx="2871788" cy="3733800"/>
          </a:xfrm>
          <a:prstGeom prst="rect">
            <a:avLst/>
          </a:prstGeom>
          <a:noFill/>
          <a:ln>
            <a:noFill/>
          </a:ln>
        </p:spPr>
      </p:pic>
      <p:pic>
        <p:nvPicPr>
          <p:cNvPr id="6" name="Picture 5" descr="C:\Users\user\Pictures\2017-07-01\541.jpg"/>
          <p:cNvPicPr/>
          <p:nvPr/>
        </p:nvPicPr>
        <p:blipFill>
          <a:blip r:embed="rId3">
            <a:extLst>
              <a:ext uri="{28A0092B-C50C-407E-A947-70E740481C1C}">
                <a14:useLocalDpi xmlns:a14="http://schemas.microsoft.com/office/drawing/2010/main"/>
              </a:ext>
            </a:extLst>
          </a:blip>
          <a:srcRect/>
          <a:stretch>
            <a:fillRect/>
          </a:stretch>
        </p:blipFill>
        <p:spPr bwMode="auto">
          <a:xfrm>
            <a:off x="762000" y="1600200"/>
            <a:ext cx="2971800" cy="3581400"/>
          </a:xfrm>
          <a:prstGeom prst="rect">
            <a:avLst/>
          </a:prstGeom>
          <a:noFill/>
          <a:ln>
            <a:noFill/>
          </a:ln>
        </p:spPr>
      </p:pic>
    </p:spTree>
    <p:extLst>
      <p:ext uri="{BB962C8B-B14F-4D97-AF65-F5344CB8AC3E}">
        <p14:creationId xmlns:p14="http://schemas.microsoft.com/office/powerpoint/2010/main" val="5698157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Challenges cont.</a:t>
            </a:r>
            <a:endParaRPr lang="en-GB" sz="3200" b="1" dirty="0"/>
          </a:p>
        </p:txBody>
      </p:sp>
      <p:sp>
        <p:nvSpPr>
          <p:cNvPr id="3" name="Content Placeholder 2"/>
          <p:cNvSpPr>
            <a:spLocks noGrp="1"/>
          </p:cNvSpPr>
          <p:nvPr>
            <p:ph idx="1"/>
          </p:nvPr>
        </p:nvSpPr>
        <p:spPr/>
        <p:txBody>
          <a:bodyPr>
            <a:normAutofit/>
          </a:bodyPr>
          <a:lstStyle/>
          <a:p>
            <a:r>
              <a:rPr lang="en-US" sz="3600" dirty="0" smtClean="0"/>
              <a:t>Unavailability of improved rice seeds at village levels affecting sustainability of intervention.</a:t>
            </a:r>
          </a:p>
          <a:p>
            <a:pPr lvl="1">
              <a:buFont typeface="Wingdings" pitchFamily="2" charset="2"/>
              <a:buChar char="v"/>
            </a:pPr>
            <a:r>
              <a:rPr lang="en-US" dirty="0" smtClean="0"/>
              <a:t>Suggested interventions:</a:t>
            </a:r>
            <a:endParaRPr lang="en-US" dirty="0"/>
          </a:p>
          <a:p>
            <a:pPr lvl="2"/>
            <a:r>
              <a:rPr lang="en-US" sz="3200" dirty="0" smtClean="0"/>
              <a:t>To strengthen QDS production.</a:t>
            </a:r>
          </a:p>
          <a:p>
            <a:r>
              <a:rPr lang="en-US" sz="3600" dirty="0" smtClean="0"/>
              <a:t>Difficulty </a:t>
            </a:r>
            <a:r>
              <a:rPr lang="en-US" sz="3600" dirty="0"/>
              <a:t>in finding </a:t>
            </a:r>
            <a:r>
              <a:rPr lang="en-US" sz="3600" dirty="0" smtClean="0"/>
              <a:t>sites that </a:t>
            </a:r>
            <a:r>
              <a:rPr lang="en-US" sz="3600" dirty="0"/>
              <a:t>are easily </a:t>
            </a:r>
            <a:r>
              <a:rPr lang="en-US" sz="3600" dirty="0" smtClean="0"/>
              <a:t>accessible (near the road)</a:t>
            </a:r>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29</a:t>
            </a:fld>
            <a:endParaRPr lang="en-US"/>
          </a:p>
        </p:txBody>
      </p:sp>
    </p:spTree>
    <p:extLst>
      <p:ext uri="{BB962C8B-B14F-4D97-AF65-F5344CB8AC3E}">
        <p14:creationId xmlns:p14="http://schemas.microsoft.com/office/powerpoint/2010/main" val="2736619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t>Technologies cont.</a:t>
            </a:r>
            <a:endParaRPr lang="en-GB" sz="2800" b="1" dirty="0"/>
          </a:p>
        </p:txBody>
      </p:sp>
      <p:sp>
        <p:nvSpPr>
          <p:cNvPr id="3" name="Content Placeholder 2"/>
          <p:cNvSpPr>
            <a:spLocks noGrp="1"/>
          </p:cNvSpPr>
          <p:nvPr>
            <p:ph idx="1"/>
          </p:nvPr>
        </p:nvSpPr>
        <p:spPr>
          <a:xfrm>
            <a:off x="457200" y="1371600"/>
            <a:ext cx="8229600" cy="4754563"/>
          </a:xfrm>
        </p:spPr>
        <p:txBody>
          <a:bodyPr>
            <a:normAutofit/>
          </a:bodyPr>
          <a:lstStyle/>
          <a:p>
            <a:pPr marL="0" indent="0">
              <a:buNone/>
            </a:pPr>
            <a:r>
              <a:rPr lang="en-US" dirty="0"/>
              <a:t>4) Soil fertility improvement by use of legumes in paddy fields, </a:t>
            </a:r>
            <a:endParaRPr lang="en-GB" dirty="0"/>
          </a:p>
          <a:p>
            <a:pPr marL="0" indent="0">
              <a:buNone/>
            </a:pPr>
            <a:r>
              <a:rPr lang="en-US" dirty="0"/>
              <a:t>5) Reduction of drudgery during rice planting by Introducing and promoting locally fabricated rice seeders and </a:t>
            </a:r>
            <a:endParaRPr lang="en-GB" dirty="0"/>
          </a:p>
          <a:p>
            <a:pPr marL="0" indent="0">
              <a:buNone/>
            </a:pPr>
            <a:r>
              <a:rPr lang="en-US" dirty="0"/>
              <a:t>6) Reduction of health hazards associated with spraying herbicides by introducing and promoting locally fabricated herbicides applicators. </a:t>
            </a:r>
            <a:endParaRPr lang="en-GB" dirty="0"/>
          </a:p>
          <a:p>
            <a:endParaRPr lang="en-GB"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3</a:t>
            </a:fld>
            <a:endParaRPr lang="en-US"/>
          </a:p>
        </p:txBody>
      </p:sp>
    </p:spTree>
    <p:extLst>
      <p:ext uri="{BB962C8B-B14F-4D97-AF65-F5344CB8AC3E}">
        <p14:creationId xmlns:p14="http://schemas.microsoft.com/office/powerpoint/2010/main" val="1737054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563562"/>
          </a:xfrm>
        </p:spPr>
        <p:txBody>
          <a:bodyPr>
            <a:normAutofit fontScale="90000"/>
          </a:bodyPr>
          <a:lstStyle/>
          <a:p>
            <a:pPr lvl="0"/>
            <a:r>
              <a:rPr lang="en-US" sz="3100" dirty="0" smtClean="0"/>
              <a:t/>
            </a:r>
            <a:br>
              <a:rPr lang="en-US" sz="3100" dirty="0" smtClean="0"/>
            </a:br>
            <a:r>
              <a:rPr lang="en-US" sz="3100" b="1" dirty="0" smtClean="0"/>
              <a:t>Lessons learned</a:t>
            </a:r>
            <a:r>
              <a:rPr lang="en-GB" dirty="0"/>
              <a:t/>
            </a:r>
            <a:br>
              <a:rPr lang="en-GB" dirty="0"/>
            </a:br>
            <a:endParaRPr lang="en-GB" dirty="0"/>
          </a:p>
        </p:txBody>
      </p:sp>
      <p:sp>
        <p:nvSpPr>
          <p:cNvPr id="3" name="Content Placeholder 2"/>
          <p:cNvSpPr>
            <a:spLocks noGrp="1"/>
          </p:cNvSpPr>
          <p:nvPr>
            <p:ph idx="1"/>
          </p:nvPr>
        </p:nvSpPr>
        <p:spPr>
          <a:xfrm>
            <a:off x="457200" y="1066800"/>
            <a:ext cx="8229600" cy="5059363"/>
          </a:xfrm>
        </p:spPr>
        <p:txBody>
          <a:bodyPr>
            <a:normAutofit/>
          </a:bodyPr>
          <a:lstStyle/>
          <a:p>
            <a:pPr lvl="1">
              <a:buFont typeface="Wingdings" pitchFamily="2" charset="2"/>
              <a:buChar char="Ø"/>
            </a:pPr>
            <a:r>
              <a:rPr lang="en-GB" dirty="0" smtClean="0"/>
              <a:t>The mode of involving farmer groups are necessary for wider dissemination of the technologies</a:t>
            </a:r>
          </a:p>
          <a:p>
            <a:pPr lvl="1">
              <a:buFont typeface="Wingdings" pitchFamily="2" charset="2"/>
              <a:buChar char="Ø"/>
            </a:pPr>
            <a:r>
              <a:rPr lang="en-GB" dirty="0" smtClean="0"/>
              <a:t>Training of trainers making training more sustainable</a:t>
            </a:r>
          </a:p>
          <a:p>
            <a:pPr lvl="1">
              <a:buFont typeface="Wingdings" pitchFamily="2" charset="2"/>
              <a:buChar char="Ø"/>
            </a:pPr>
            <a:r>
              <a:rPr lang="en-GB" dirty="0" smtClean="0"/>
              <a:t>Involving Local government and other stakeholders in technology dissemination strengthened research – extension linkages</a:t>
            </a:r>
          </a:p>
          <a:p>
            <a:pPr lvl="1">
              <a:buFont typeface="Wingdings" pitchFamily="2" charset="2"/>
              <a:buChar char="Ø"/>
            </a:pPr>
            <a:r>
              <a:rPr lang="en-GB" dirty="0" smtClean="0"/>
              <a:t>For the technology to have more impact it has to be well-packaged</a:t>
            </a:r>
          </a:p>
        </p:txBody>
      </p:sp>
      <p:sp>
        <p:nvSpPr>
          <p:cNvPr id="4" name="Slide Number Placeholder 3"/>
          <p:cNvSpPr>
            <a:spLocks noGrp="1"/>
          </p:cNvSpPr>
          <p:nvPr>
            <p:ph type="sldNum" sz="quarter" idx="12"/>
          </p:nvPr>
        </p:nvSpPr>
        <p:spPr/>
        <p:txBody>
          <a:bodyPr/>
          <a:lstStyle/>
          <a:p>
            <a:fld id="{2BE5262B-218E-439F-9EAC-A62030B492D9}" type="slidenum">
              <a:rPr lang="en-US" smtClean="0"/>
              <a:pPr/>
              <a:t>30</a:t>
            </a:fld>
            <a:endParaRPr lang="en-US"/>
          </a:p>
        </p:txBody>
      </p:sp>
    </p:spTree>
    <p:extLst>
      <p:ext uri="{BB962C8B-B14F-4D97-AF65-F5344CB8AC3E}">
        <p14:creationId xmlns:p14="http://schemas.microsoft.com/office/powerpoint/2010/main" val="21881614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715962"/>
          </a:xfrm>
        </p:spPr>
        <p:txBody>
          <a:bodyPr>
            <a:normAutofit/>
          </a:bodyPr>
          <a:lstStyle/>
          <a:p>
            <a:r>
              <a:rPr lang="en-GB" sz="3200" b="1" dirty="0" smtClean="0"/>
              <a:t>Lessons cont.</a:t>
            </a:r>
            <a:endParaRPr lang="en-GB" sz="3200" b="1" dirty="0"/>
          </a:p>
        </p:txBody>
      </p:sp>
      <p:sp>
        <p:nvSpPr>
          <p:cNvPr id="3" name="Content Placeholder 2"/>
          <p:cNvSpPr>
            <a:spLocks noGrp="1"/>
          </p:cNvSpPr>
          <p:nvPr>
            <p:ph idx="1"/>
          </p:nvPr>
        </p:nvSpPr>
        <p:spPr/>
        <p:txBody>
          <a:bodyPr>
            <a:normAutofit lnSpcReduction="10000"/>
          </a:bodyPr>
          <a:lstStyle/>
          <a:p>
            <a:pPr lvl="1">
              <a:buFont typeface="Wingdings" pitchFamily="2" charset="2"/>
              <a:buChar char="Ø"/>
            </a:pPr>
            <a:r>
              <a:rPr lang="en-GB" dirty="0"/>
              <a:t>Farmers learn more when classroom training is combined with field training</a:t>
            </a:r>
          </a:p>
          <a:p>
            <a:pPr lvl="1">
              <a:buFont typeface="Wingdings" pitchFamily="2" charset="2"/>
              <a:buChar char="Ø"/>
            </a:pPr>
            <a:r>
              <a:rPr lang="en-GB" dirty="0"/>
              <a:t>Involving farmers in all stages of training increases rate of adoption and ownership of the technologies</a:t>
            </a:r>
          </a:p>
          <a:p>
            <a:pPr lvl="1">
              <a:buFont typeface="Wingdings" pitchFamily="2" charset="2"/>
              <a:buChar char="Ø"/>
            </a:pPr>
            <a:r>
              <a:rPr lang="en-US" dirty="0"/>
              <a:t>Farmers could improve rice productivity even more by analyzing soils of their particular fields for their fertility status prior to planting (Soil analysis will enable them understand properties of their fields and consequently use fertilizers judiciously). </a:t>
            </a:r>
            <a:endParaRPr lang="en-GB" dirty="0"/>
          </a:p>
          <a:p>
            <a:pPr lvl="1">
              <a:buFont typeface="Wingdings" pitchFamily="2" charset="2"/>
              <a:buChar char="Ø"/>
            </a:pPr>
            <a:endParaRPr lang="en-US"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31</a:t>
            </a:fld>
            <a:endParaRPr lang="en-US"/>
          </a:p>
        </p:txBody>
      </p:sp>
    </p:spTree>
    <p:extLst>
      <p:ext uri="{BB962C8B-B14F-4D97-AF65-F5344CB8AC3E}">
        <p14:creationId xmlns:p14="http://schemas.microsoft.com/office/powerpoint/2010/main" val="20177107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792162"/>
          </a:xfrm>
        </p:spPr>
        <p:txBody>
          <a:bodyPr>
            <a:normAutofit fontScale="90000"/>
          </a:bodyPr>
          <a:lstStyle/>
          <a:p>
            <a:pPr lvl="1"/>
            <a:r>
              <a:rPr lang="en-US" sz="3100" dirty="0" smtClean="0"/>
              <a:t>Activities needing improvement in future</a:t>
            </a:r>
            <a:r>
              <a:rPr lang="en-US" dirty="0" smtClean="0"/>
              <a:t/>
            </a:r>
            <a:br>
              <a:rPr lang="en-US" dirty="0" smtClean="0"/>
            </a:br>
            <a:endParaRPr lang="en-GB" dirty="0"/>
          </a:p>
        </p:txBody>
      </p:sp>
      <p:sp>
        <p:nvSpPr>
          <p:cNvPr id="3" name="Content Placeholder 2"/>
          <p:cNvSpPr>
            <a:spLocks noGrp="1"/>
          </p:cNvSpPr>
          <p:nvPr>
            <p:ph idx="1"/>
          </p:nvPr>
        </p:nvSpPr>
        <p:spPr>
          <a:xfrm>
            <a:off x="381000" y="1066800"/>
            <a:ext cx="8229600" cy="4525963"/>
          </a:xfrm>
        </p:spPr>
        <p:txBody>
          <a:bodyPr>
            <a:normAutofit/>
          </a:bodyPr>
          <a:lstStyle/>
          <a:p>
            <a:pPr lvl="1">
              <a:buFont typeface="Wingdings" pitchFamily="2" charset="2"/>
              <a:buChar char="Ø"/>
            </a:pPr>
            <a:r>
              <a:rPr lang="en-GB" dirty="0" smtClean="0"/>
              <a:t>It is important to avoid </a:t>
            </a:r>
            <a:r>
              <a:rPr lang="en-GB" dirty="0"/>
              <a:t>coincidence with peak farmers </a:t>
            </a:r>
            <a:r>
              <a:rPr lang="en-GB" dirty="0" smtClean="0"/>
              <a:t>activities when conducting field days </a:t>
            </a:r>
          </a:p>
          <a:p>
            <a:pPr lvl="1">
              <a:buFont typeface="Wingdings" pitchFamily="2" charset="2"/>
              <a:buChar char="Ø"/>
            </a:pPr>
            <a:r>
              <a:rPr lang="en-GB" dirty="0" smtClean="0"/>
              <a:t>For sustainability of interventions there is a need of investing more in training extension service providers</a:t>
            </a:r>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32</a:t>
            </a:fld>
            <a:endParaRPr lang="en-US"/>
          </a:p>
        </p:txBody>
      </p:sp>
    </p:spTree>
    <p:extLst>
      <p:ext uri="{BB962C8B-B14F-4D97-AF65-F5344CB8AC3E}">
        <p14:creationId xmlns:p14="http://schemas.microsoft.com/office/powerpoint/2010/main" val="2756818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Exit strategies</a:t>
            </a:r>
            <a:endParaRPr lang="en-GB" dirty="0"/>
          </a:p>
        </p:txBody>
      </p:sp>
      <p:sp>
        <p:nvSpPr>
          <p:cNvPr id="3" name="Content Placeholder 2"/>
          <p:cNvSpPr>
            <a:spLocks noGrp="1"/>
          </p:cNvSpPr>
          <p:nvPr>
            <p:ph idx="1"/>
          </p:nvPr>
        </p:nvSpPr>
        <p:spPr/>
        <p:txBody>
          <a:bodyPr>
            <a:normAutofit/>
          </a:bodyPr>
          <a:lstStyle/>
          <a:p>
            <a:r>
              <a:rPr lang="en-GB" dirty="0" smtClean="0"/>
              <a:t>To sustain availability of improved seeds by training more farmers on QDS production</a:t>
            </a:r>
          </a:p>
          <a:p>
            <a:r>
              <a:rPr lang="en-GB" dirty="0" smtClean="0"/>
              <a:t>To extend the technologies to more farmers by increasing the number of VBAAs and provide necessary facilitation for their work</a:t>
            </a:r>
          </a:p>
          <a:p>
            <a:r>
              <a:rPr lang="en-GB" dirty="0" smtClean="0"/>
              <a:t>To strengthen linkages of farmers with agro-dealers and other agricultural extension service providers </a:t>
            </a:r>
          </a:p>
          <a:p>
            <a:endParaRPr lang="en-GB" dirty="0" smtClean="0"/>
          </a:p>
          <a:p>
            <a:endParaRPr lang="en-GB"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33</a:t>
            </a:fld>
            <a:endParaRPr lang="en-US"/>
          </a:p>
        </p:txBody>
      </p:sp>
    </p:spTree>
    <p:extLst>
      <p:ext uri="{BB962C8B-B14F-4D97-AF65-F5344CB8AC3E}">
        <p14:creationId xmlns:p14="http://schemas.microsoft.com/office/powerpoint/2010/main" val="9921217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Aharoni" pitchFamily="2" charset="-79"/>
                <a:cs typeface="Aharoni" pitchFamily="2" charset="-79"/>
              </a:rPr>
              <a:t>THE END</a:t>
            </a:r>
            <a:endParaRPr lang="en-GB" dirty="0">
              <a:latin typeface="Aharoni" pitchFamily="2" charset="-79"/>
              <a:cs typeface="Aharoni" pitchFamily="2" charset="-79"/>
            </a:endParaRPr>
          </a:p>
        </p:txBody>
      </p:sp>
      <p:sp>
        <p:nvSpPr>
          <p:cNvPr id="3" name="Content Placeholder 2"/>
          <p:cNvSpPr>
            <a:spLocks noGrp="1"/>
          </p:cNvSpPr>
          <p:nvPr>
            <p:ph idx="1"/>
          </p:nvPr>
        </p:nvSpPr>
        <p:spPr/>
        <p:txBody>
          <a:bodyPr/>
          <a:lstStyle/>
          <a:p>
            <a:pPr marL="0" indent="0">
              <a:buNone/>
            </a:pPr>
            <a:r>
              <a:rPr lang="en-GB" dirty="0" smtClean="0"/>
              <a:t>   </a:t>
            </a:r>
            <a:endParaRPr lang="en-GB" dirty="0" smtClean="0">
              <a:latin typeface="Californian FB" pitchFamily="18" charset="0"/>
            </a:endParaRPr>
          </a:p>
          <a:p>
            <a:pPr marL="0" indent="0" algn="ctr">
              <a:buNone/>
            </a:pPr>
            <a:r>
              <a:rPr lang="en-GB" dirty="0" smtClean="0">
                <a:latin typeface="Californian FB" pitchFamily="18" charset="0"/>
              </a:rPr>
              <a:t>                      </a:t>
            </a:r>
          </a:p>
          <a:p>
            <a:pPr marL="0" indent="0" algn="ctr">
              <a:buNone/>
            </a:pPr>
            <a:r>
              <a:rPr lang="en-GB" dirty="0" smtClean="0">
                <a:latin typeface="Californian FB" pitchFamily="18" charset="0"/>
              </a:rPr>
              <a:t>THANK YOU</a:t>
            </a:r>
          </a:p>
          <a:p>
            <a:pPr marL="0" indent="0" algn="ctr">
              <a:buNone/>
            </a:pPr>
            <a:r>
              <a:rPr lang="en-GB" dirty="0" smtClean="0">
                <a:latin typeface="Californian FB" pitchFamily="18" charset="0"/>
              </a:rPr>
              <a:t>ASANTE </a:t>
            </a:r>
            <a:endParaRPr lang="en-GB" dirty="0">
              <a:latin typeface="Californian FB" pitchFamily="18" charset="0"/>
            </a:endParaRPr>
          </a:p>
        </p:txBody>
      </p:sp>
      <p:sp>
        <p:nvSpPr>
          <p:cNvPr id="4" name="Slide Number Placeholder 3"/>
          <p:cNvSpPr>
            <a:spLocks noGrp="1"/>
          </p:cNvSpPr>
          <p:nvPr>
            <p:ph type="sldNum" sz="quarter" idx="12"/>
          </p:nvPr>
        </p:nvSpPr>
        <p:spPr/>
        <p:txBody>
          <a:bodyPr/>
          <a:lstStyle/>
          <a:p>
            <a:fld id="{2BE5262B-218E-439F-9EAC-A62030B492D9}" type="slidenum">
              <a:rPr lang="en-US" smtClean="0"/>
              <a:pPr/>
              <a:t>34</a:t>
            </a:fld>
            <a:endParaRPr lang="en-US"/>
          </a:p>
        </p:txBody>
      </p:sp>
    </p:spTree>
    <p:extLst>
      <p:ext uri="{BB962C8B-B14F-4D97-AF65-F5344CB8AC3E}">
        <p14:creationId xmlns:p14="http://schemas.microsoft.com/office/powerpoint/2010/main" val="167002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r>
              <a:rPr lang="en-US" sz="3200" b="1" dirty="0"/>
              <a:t>The planned activities Sept 2016 - Sept 2017 </a:t>
            </a:r>
            <a:r>
              <a:rPr lang="en-US" sz="3200" dirty="0" smtClean="0"/>
              <a:t/>
            </a:r>
            <a:br>
              <a:rPr lang="en-US" sz="3200" dirty="0" smtClean="0"/>
            </a:br>
            <a:endParaRPr lang="en-GB" sz="3200" b="1" dirty="0"/>
          </a:p>
        </p:txBody>
      </p:sp>
      <p:sp>
        <p:nvSpPr>
          <p:cNvPr id="3" name="Content Placeholder 2"/>
          <p:cNvSpPr>
            <a:spLocks noGrp="1"/>
          </p:cNvSpPr>
          <p:nvPr>
            <p:ph idx="1"/>
          </p:nvPr>
        </p:nvSpPr>
        <p:spPr>
          <a:xfrm>
            <a:off x="457200" y="914400"/>
            <a:ext cx="8229600" cy="5211763"/>
          </a:xfrm>
        </p:spPr>
        <p:txBody>
          <a:bodyPr>
            <a:normAutofit lnSpcReduction="10000"/>
          </a:bodyPr>
          <a:lstStyle/>
          <a:p>
            <a:pPr lvl="0" algn="just"/>
            <a:r>
              <a:rPr lang="en-US" dirty="0"/>
              <a:t>Visiting target districts and villages to reconfirm previous </a:t>
            </a:r>
            <a:r>
              <a:rPr lang="en-US" dirty="0" smtClean="0"/>
              <a:t>and new sites </a:t>
            </a:r>
          </a:p>
          <a:p>
            <a:pPr lvl="0" algn="just"/>
            <a:r>
              <a:rPr lang="en-US" dirty="0" smtClean="0"/>
              <a:t>Collecting </a:t>
            </a:r>
            <a:r>
              <a:rPr lang="en-US" dirty="0"/>
              <a:t>soil samples and soil analysis for site characterization</a:t>
            </a:r>
            <a:endParaRPr lang="en-GB" dirty="0"/>
          </a:p>
          <a:p>
            <a:pPr lvl="0" algn="just"/>
            <a:r>
              <a:rPr lang="en-US" dirty="0"/>
              <a:t>Training of farmers on QDS production</a:t>
            </a:r>
            <a:endParaRPr lang="en-GB" dirty="0"/>
          </a:p>
          <a:p>
            <a:pPr lvl="0" algn="just"/>
            <a:r>
              <a:rPr lang="en-US" dirty="0"/>
              <a:t>Procurement and distribution of basic </a:t>
            </a:r>
            <a:r>
              <a:rPr lang="en-US" dirty="0" smtClean="0"/>
              <a:t>seeds, gypsum and fertilizers</a:t>
            </a:r>
          </a:p>
          <a:p>
            <a:pPr algn="just"/>
            <a:r>
              <a:rPr lang="en-US" dirty="0"/>
              <a:t>Demonstration of the improved rice varieties (Komboka, TXD 306, SATO1 &amp; SATO6) and fertilizers (both basal and      top dressing)</a:t>
            </a:r>
            <a:endParaRPr lang="en-GB" dirty="0"/>
          </a:p>
          <a:p>
            <a:pPr lvl="0" algn="just"/>
            <a:endParaRPr lang="en-GB"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4</a:t>
            </a:fld>
            <a:endParaRPr lang="en-US"/>
          </a:p>
        </p:txBody>
      </p:sp>
    </p:spTree>
    <p:extLst>
      <p:ext uri="{BB962C8B-B14F-4D97-AF65-F5344CB8AC3E}">
        <p14:creationId xmlns:p14="http://schemas.microsoft.com/office/powerpoint/2010/main" val="4076590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63562"/>
          </a:xfrm>
        </p:spPr>
        <p:txBody>
          <a:bodyPr>
            <a:normAutofit/>
          </a:bodyPr>
          <a:lstStyle/>
          <a:p>
            <a:r>
              <a:rPr lang="en-GB" sz="2800" b="1" dirty="0" smtClean="0"/>
              <a:t>Activities cont.</a:t>
            </a:r>
            <a:endParaRPr lang="en-GB" sz="2800" b="1" dirty="0"/>
          </a:p>
        </p:txBody>
      </p:sp>
      <p:sp>
        <p:nvSpPr>
          <p:cNvPr id="3" name="Content Placeholder 2"/>
          <p:cNvSpPr>
            <a:spLocks noGrp="1"/>
          </p:cNvSpPr>
          <p:nvPr>
            <p:ph idx="1"/>
          </p:nvPr>
        </p:nvSpPr>
        <p:spPr>
          <a:xfrm>
            <a:off x="457200" y="990600"/>
            <a:ext cx="8229600" cy="5135563"/>
          </a:xfrm>
        </p:spPr>
        <p:txBody>
          <a:bodyPr>
            <a:normAutofit/>
          </a:bodyPr>
          <a:lstStyle/>
          <a:p>
            <a:pPr lvl="0" algn="just"/>
            <a:r>
              <a:rPr lang="en-US" dirty="0" smtClean="0"/>
              <a:t>Demonstration </a:t>
            </a:r>
            <a:r>
              <a:rPr lang="en-US" dirty="0"/>
              <a:t>of management options for SAS (use of gypsum, FYM, SA)</a:t>
            </a:r>
            <a:endParaRPr lang="en-GB" dirty="0"/>
          </a:p>
          <a:p>
            <a:pPr lvl="0" algn="just"/>
            <a:r>
              <a:rPr lang="en-US" dirty="0" smtClean="0"/>
              <a:t>Introduction </a:t>
            </a:r>
            <a:r>
              <a:rPr lang="en-US" dirty="0"/>
              <a:t>of direct-paddy planters</a:t>
            </a:r>
            <a:endParaRPr lang="en-GB" dirty="0"/>
          </a:p>
          <a:p>
            <a:pPr lvl="0" algn="just"/>
            <a:r>
              <a:rPr lang="en-US" dirty="0"/>
              <a:t>Capacity building on training of trainers (extension officers and lead farmers) and  lead farmers training other farmers in baby demos</a:t>
            </a:r>
            <a:endParaRPr lang="en-GB" dirty="0"/>
          </a:p>
          <a:p>
            <a:pPr lvl="0" algn="just"/>
            <a:r>
              <a:rPr lang="en-US" dirty="0" smtClean="0"/>
              <a:t>Production </a:t>
            </a:r>
            <a:r>
              <a:rPr lang="en-US" dirty="0"/>
              <a:t>of </a:t>
            </a:r>
            <a:r>
              <a:rPr lang="en-US" dirty="0" smtClean="0"/>
              <a:t>reports (Quarterly) </a:t>
            </a:r>
          </a:p>
          <a:p>
            <a:pPr lvl="0" algn="just"/>
            <a:r>
              <a:rPr lang="en-US" dirty="0" smtClean="0"/>
              <a:t>Conduct </a:t>
            </a:r>
            <a:r>
              <a:rPr lang="en-US" dirty="0"/>
              <a:t>field days on established demonstration plots</a:t>
            </a:r>
            <a:endParaRPr lang="en-GB"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5</a:t>
            </a:fld>
            <a:endParaRPr lang="en-US"/>
          </a:p>
        </p:txBody>
      </p:sp>
    </p:spTree>
    <p:extLst>
      <p:ext uri="{BB962C8B-B14F-4D97-AF65-F5344CB8AC3E}">
        <p14:creationId xmlns:p14="http://schemas.microsoft.com/office/powerpoint/2010/main" val="5280491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715962"/>
          </a:xfrm>
        </p:spPr>
        <p:txBody>
          <a:bodyPr>
            <a:normAutofit/>
          </a:bodyPr>
          <a:lstStyle/>
          <a:p>
            <a:r>
              <a:rPr lang="en-GB" sz="3200" b="1" dirty="0" smtClean="0"/>
              <a:t>On going activities</a:t>
            </a:r>
            <a:endParaRPr lang="en-GB" sz="3200" b="1" dirty="0"/>
          </a:p>
        </p:txBody>
      </p:sp>
      <p:sp>
        <p:nvSpPr>
          <p:cNvPr id="3" name="Content Placeholder 2"/>
          <p:cNvSpPr>
            <a:spLocks noGrp="1"/>
          </p:cNvSpPr>
          <p:nvPr>
            <p:ph idx="1"/>
          </p:nvPr>
        </p:nvSpPr>
        <p:spPr>
          <a:xfrm>
            <a:off x="457200" y="1066800"/>
            <a:ext cx="8229600" cy="5059363"/>
          </a:xfrm>
        </p:spPr>
        <p:txBody>
          <a:bodyPr>
            <a:normAutofit fontScale="92500"/>
          </a:bodyPr>
          <a:lstStyle/>
          <a:p>
            <a:pPr lvl="0"/>
            <a:r>
              <a:rPr lang="en-US" dirty="0" smtClean="0"/>
              <a:t>Harvesting and yield data collection</a:t>
            </a:r>
          </a:p>
          <a:p>
            <a:pPr lvl="0"/>
            <a:r>
              <a:rPr lang="en-US" dirty="0" smtClean="0"/>
              <a:t>Establishing </a:t>
            </a:r>
            <a:r>
              <a:rPr lang="en-US" dirty="0"/>
              <a:t>rice - legume relay cropping demonstrations</a:t>
            </a:r>
            <a:endParaRPr lang="en-GB" dirty="0"/>
          </a:p>
          <a:p>
            <a:pPr lvl="0"/>
            <a:r>
              <a:rPr lang="en-US" dirty="0"/>
              <a:t>Introduction of herbicide application machinery</a:t>
            </a:r>
            <a:endParaRPr lang="en-GB" dirty="0"/>
          </a:p>
          <a:p>
            <a:pPr lvl="0"/>
            <a:r>
              <a:rPr lang="en-US" dirty="0"/>
              <a:t>Demonstration of proper water management practice (AWD)</a:t>
            </a:r>
            <a:endParaRPr lang="en-GB" dirty="0"/>
          </a:p>
          <a:p>
            <a:pPr lvl="0"/>
            <a:r>
              <a:rPr lang="en-US" dirty="0" smtClean="0"/>
              <a:t>Conducting </a:t>
            </a:r>
            <a:r>
              <a:rPr lang="en-US" dirty="0"/>
              <a:t>feedback meetings with stakeholders</a:t>
            </a:r>
            <a:endParaRPr lang="en-GB" dirty="0"/>
          </a:p>
          <a:p>
            <a:pPr lvl="0"/>
            <a:r>
              <a:rPr lang="en-US" dirty="0"/>
              <a:t>Preparing radio </a:t>
            </a:r>
            <a:r>
              <a:rPr lang="en-US" dirty="0" smtClean="0"/>
              <a:t>program and documentary </a:t>
            </a:r>
            <a:r>
              <a:rPr lang="en-US" dirty="0"/>
              <a:t>to create awareness </a:t>
            </a:r>
            <a:r>
              <a:rPr lang="en-GB" dirty="0" smtClean="0"/>
              <a:t>on disseminated technologies</a:t>
            </a:r>
            <a:endParaRPr lang="en-GB"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6</a:t>
            </a:fld>
            <a:endParaRPr lang="en-US"/>
          </a:p>
        </p:txBody>
      </p:sp>
    </p:spTree>
    <p:extLst>
      <p:ext uri="{BB962C8B-B14F-4D97-AF65-F5344CB8AC3E}">
        <p14:creationId xmlns:p14="http://schemas.microsoft.com/office/powerpoint/2010/main" val="27068179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t>Activities implemented and achievements</a:t>
            </a:r>
            <a:r>
              <a:rPr lang="en-GB" sz="3200" b="1" dirty="0" smtClean="0"/>
              <a:t/>
            </a:r>
            <a:br>
              <a:rPr lang="en-GB" sz="3200" b="1" dirty="0" smtClean="0"/>
            </a:br>
            <a:r>
              <a:rPr lang="en-GB" sz="3200" b="1" dirty="0" smtClean="0"/>
              <a:t>Activity 1: Inception meeting</a:t>
            </a:r>
            <a:endParaRPr lang="en-GB" sz="3200" b="1" dirty="0"/>
          </a:p>
        </p:txBody>
      </p:sp>
      <p:sp>
        <p:nvSpPr>
          <p:cNvPr id="3" name="Content Placeholder 2"/>
          <p:cNvSpPr>
            <a:spLocks noGrp="1"/>
          </p:cNvSpPr>
          <p:nvPr>
            <p:ph idx="1"/>
          </p:nvPr>
        </p:nvSpPr>
        <p:spPr/>
        <p:txBody>
          <a:bodyPr>
            <a:normAutofit/>
          </a:bodyPr>
          <a:lstStyle/>
          <a:p>
            <a:r>
              <a:rPr lang="en-US" dirty="0" smtClean="0"/>
              <a:t>It was conducted in order to</a:t>
            </a:r>
          </a:p>
          <a:p>
            <a:pPr lvl="1">
              <a:buFont typeface="Wingdings" pitchFamily="2" charset="2"/>
              <a:buChar char="Ø"/>
            </a:pPr>
            <a:r>
              <a:rPr lang="en-US" dirty="0" smtClean="0"/>
              <a:t>identify </a:t>
            </a:r>
            <a:r>
              <a:rPr lang="en-US" dirty="0"/>
              <a:t>and familiarize with various stakeholders involved in rice production</a:t>
            </a:r>
            <a:r>
              <a:rPr lang="en-US" dirty="0" smtClean="0"/>
              <a:t>,</a:t>
            </a:r>
          </a:p>
          <a:p>
            <a:pPr lvl="1">
              <a:buFont typeface="Wingdings" pitchFamily="2" charset="2"/>
              <a:buChar char="Ø"/>
            </a:pPr>
            <a:r>
              <a:rPr lang="en-US" dirty="0" smtClean="0"/>
              <a:t> </a:t>
            </a:r>
            <a:r>
              <a:rPr lang="en-US" dirty="0"/>
              <a:t>present and share the protocols for the planned technologies to be demonstrated this season. </a:t>
            </a:r>
            <a:endParaRPr lang="en-US" dirty="0" smtClean="0"/>
          </a:p>
          <a:p>
            <a:r>
              <a:rPr lang="en-US" dirty="0" smtClean="0"/>
              <a:t>A </a:t>
            </a:r>
            <a:r>
              <a:rPr lang="en-US" dirty="0"/>
              <a:t>total of 116 stakeholders attended the meetings.</a:t>
            </a:r>
            <a:endParaRPr lang="en-GB"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7</a:t>
            </a:fld>
            <a:endParaRPr lang="en-US"/>
          </a:p>
        </p:txBody>
      </p:sp>
    </p:spTree>
    <p:extLst>
      <p:ext uri="{BB962C8B-B14F-4D97-AF65-F5344CB8AC3E}">
        <p14:creationId xmlns:p14="http://schemas.microsoft.com/office/powerpoint/2010/main" val="39006584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143000"/>
          </a:xfrm>
        </p:spPr>
        <p:txBody>
          <a:bodyPr>
            <a:normAutofit/>
          </a:bodyPr>
          <a:lstStyle/>
          <a:p>
            <a:r>
              <a:rPr lang="en-US" sz="3200" b="1" dirty="0" smtClean="0"/>
              <a:t>Activity 1: Inception </a:t>
            </a:r>
            <a:r>
              <a:rPr lang="en-US" sz="3200" b="1" dirty="0"/>
              <a:t>meetings</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35903002"/>
              </p:ext>
            </p:extLst>
          </p:nvPr>
        </p:nvGraphicFramePr>
        <p:xfrm>
          <a:off x="1371600" y="762000"/>
          <a:ext cx="6400800" cy="5760720"/>
        </p:xfrm>
        <a:graphic>
          <a:graphicData uri="http://schemas.openxmlformats.org/drawingml/2006/table">
            <a:tbl>
              <a:tblPr firstRow="1" firstCol="1" bandRow="1">
                <a:tableStyleId>{5C22544A-7EE6-4342-B048-85BDC9FD1C3A}</a:tableStyleId>
              </a:tblPr>
              <a:tblGrid>
                <a:gridCol w="554432"/>
                <a:gridCol w="1191241"/>
                <a:gridCol w="2847842"/>
                <a:gridCol w="1807285"/>
              </a:tblGrid>
              <a:tr h="300567">
                <a:tc>
                  <a:txBody>
                    <a:bodyPr/>
                    <a:lstStyle/>
                    <a:p>
                      <a:pPr algn="just">
                        <a:lnSpc>
                          <a:spcPct val="150000"/>
                        </a:lnSpc>
                        <a:spcAft>
                          <a:spcPts val="0"/>
                        </a:spcAft>
                      </a:pPr>
                      <a:r>
                        <a:rPr lang="en-US" sz="1400" dirty="0">
                          <a:effectLst/>
                        </a:rPr>
                        <a:t>S/N</a:t>
                      </a:r>
                      <a:endParaRPr lang="en-GB" sz="1400" dirty="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DISTRICT</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TITLE OF STAKEHOLDER</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NUMBER</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1</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dirty="0">
                          <a:effectLst/>
                        </a:rPr>
                        <a:t>Kilombero</a:t>
                      </a:r>
                      <a:endParaRPr lang="en-GB" sz="1400" dirty="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DAICO’S Office</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dirty="0">
                          <a:effectLst/>
                        </a:rPr>
                        <a:t>2</a:t>
                      </a:r>
                      <a:endParaRPr lang="en-GB" sz="1400" dirty="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Village Extension Officers (VAEOs)</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20</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Lead farmers</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20</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NAFAKA Staffs</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1</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dirty="0">
                          <a:effectLst/>
                        </a:rPr>
                        <a:t>2</a:t>
                      </a:r>
                      <a:endParaRPr lang="en-GB" sz="1400" dirty="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Mbarali</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DAICO’S Office</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2</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Village Extension Officers (VAEOs)</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10</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Lead farmers</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10</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dirty="0">
                          <a:effectLst/>
                        </a:rPr>
                        <a:t>NAFAKA Staffs</a:t>
                      </a:r>
                      <a:endParaRPr lang="en-GB" sz="1400" dirty="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dirty="0" smtClean="0">
                          <a:effectLst/>
                        </a:rPr>
                        <a:t>3</a:t>
                      </a:r>
                      <a:endParaRPr lang="en-GB" sz="1400" dirty="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dirty="0">
                          <a:effectLst/>
                        </a:rPr>
                        <a:t>3</a:t>
                      </a:r>
                      <a:endParaRPr lang="en-GB" sz="1400" dirty="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Iringa rural</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dirty="0">
                          <a:effectLst/>
                        </a:rPr>
                        <a:t>DAICO’S Office</a:t>
                      </a:r>
                      <a:endParaRPr lang="en-GB" sz="1400" dirty="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2</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Village Extension Officers (VAEOs)</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10</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Lead farmers</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10</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NAFAKA Staffs</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dirty="0">
                          <a:effectLst/>
                        </a:rPr>
                        <a:t>2</a:t>
                      </a:r>
                      <a:endParaRPr lang="en-GB" sz="1400" dirty="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dirty="0">
                          <a:effectLst/>
                        </a:rPr>
                        <a:t>4</a:t>
                      </a:r>
                      <a:endParaRPr lang="en-GB" sz="1400" dirty="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Mvomero</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dirty="0">
                          <a:effectLst/>
                        </a:rPr>
                        <a:t>DAICO’S Office</a:t>
                      </a:r>
                      <a:endParaRPr lang="en-GB" sz="1400" dirty="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2</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Village Extension Officers (VAEOs)</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10</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Lead farmers</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10</a:t>
                      </a:r>
                      <a:endParaRPr lang="en-GB" sz="1400">
                        <a:effectLst/>
                        <a:latin typeface="Times New Roman"/>
                        <a:ea typeface="Times New Roman"/>
                        <a:cs typeface="Angsana New"/>
                      </a:endParaRPr>
                    </a:p>
                  </a:txBody>
                  <a:tcPr marL="53337" marR="53337" marT="0" marB="0"/>
                </a:tc>
              </a:tr>
              <a:tr h="300567">
                <a:tc>
                  <a:txBody>
                    <a:bodyPr/>
                    <a:lstStyle/>
                    <a:p>
                      <a:pPr algn="just">
                        <a:lnSpc>
                          <a:spcPct val="150000"/>
                        </a:lnSpc>
                        <a:spcAft>
                          <a:spcPts val="0"/>
                        </a:spcAft>
                      </a:pPr>
                      <a:r>
                        <a:rPr lang="en-US" sz="1400">
                          <a:effectLst/>
                        </a:rPr>
                        <a:t> </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dirty="0">
                          <a:effectLst/>
                        </a:rPr>
                        <a:t> </a:t>
                      </a:r>
                      <a:endParaRPr lang="en-GB" sz="1400" dirty="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NAFAKA Staffs</a:t>
                      </a:r>
                      <a:endParaRPr lang="en-GB" sz="1400">
                        <a:effectLst/>
                        <a:latin typeface="Times New Roman"/>
                        <a:ea typeface="Times New Roman"/>
                        <a:cs typeface="Angsana New"/>
                      </a:endParaRPr>
                    </a:p>
                  </a:txBody>
                  <a:tcPr marL="53337" marR="53337" marT="0" marB="0"/>
                </a:tc>
                <a:tc>
                  <a:txBody>
                    <a:bodyPr/>
                    <a:lstStyle/>
                    <a:p>
                      <a:pPr algn="just">
                        <a:lnSpc>
                          <a:spcPct val="150000"/>
                        </a:lnSpc>
                        <a:spcAft>
                          <a:spcPts val="0"/>
                        </a:spcAft>
                      </a:pPr>
                      <a:r>
                        <a:rPr lang="en-US" sz="1400">
                          <a:effectLst/>
                        </a:rPr>
                        <a:t>2</a:t>
                      </a:r>
                      <a:endParaRPr lang="en-GB" sz="1400">
                        <a:effectLst/>
                        <a:latin typeface="Times New Roman"/>
                        <a:ea typeface="Times New Roman"/>
                        <a:cs typeface="Angsana New"/>
                      </a:endParaRPr>
                    </a:p>
                  </a:txBody>
                  <a:tcPr marL="53337" marR="53337" marT="0" marB="0"/>
                </a:tc>
              </a:tr>
              <a:tr h="300567">
                <a:tc gridSpan="3">
                  <a:txBody>
                    <a:bodyPr/>
                    <a:lstStyle/>
                    <a:p>
                      <a:pPr algn="just">
                        <a:lnSpc>
                          <a:spcPct val="150000"/>
                        </a:lnSpc>
                        <a:spcAft>
                          <a:spcPts val="0"/>
                        </a:spcAft>
                      </a:pPr>
                      <a:r>
                        <a:rPr lang="en-US" sz="1400">
                          <a:effectLst/>
                        </a:rPr>
                        <a:t>Total number of stakeholders</a:t>
                      </a:r>
                      <a:endParaRPr lang="en-GB" sz="1400">
                        <a:effectLst/>
                        <a:latin typeface="Times New Roman"/>
                        <a:ea typeface="Times New Roman"/>
                        <a:cs typeface="Angsana New"/>
                      </a:endParaRPr>
                    </a:p>
                  </a:txBody>
                  <a:tcPr marL="53337" marR="53337" marT="0" marB="0"/>
                </a:tc>
                <a:tc hMerge="1">
                  <a:txBody>
                    <a:bodyPr/>
                    <a:lstStyle/>
                    <a:p>
                      <a:endParaRPr lang="en-GB"/>
                    </a:p>
                  </a:txBody>
                  <a:tcPr/>
                </a:tc>
                <a:tc hMerge="1">
                  <a:txBody>
                    <a:bodyPr/>
                    <a:lstStyle/>
                    <a:p>
                      <a:endParaRPr lang="en-GB"/>
                    </a:p>
                  </a:txBody>
                  <a:tcPr/>
                </a:tc>
                <a:tc>
                  <a:txBody>
                    <a:bodyPr/>
                    <a:lstStyle/>
                    <a:p>
                      <a:pPr algn="just">
                        <a:lnSpc>
                          <a:spcPct val="150000"/>
                        </a:lnSpc>
                        <a:spcAft>
                          <a:spcPts val="0"/>
                        </a:spcAft>
                      </a:pPr>
                      <a:r>
                        <a:rPr lang="en-US" sz="1400" dirty="0">
                          <a:effectLst/>
                        </a:rPr>
                        <a:t>116</a:t>
                      </a:r>
                      <a:endParaRPr lang="en-GB" sz="1400" dirty="0">
                        <a:effectLst/>
                        <a:latin typeface="Times New Roman"/>
                        <a:ea typeface="Times New Roman"/>
                        <a:cs typeface="Angsana New"/>
                      </a:endParaRPr>
                    </a:p>
                  </a:txBody>
                  <a:tcPr marL="53337" marR="53337" marT="0" marB="0"/>
                </a:tc>
              </a:tr>
            </a:tbl>
          </a:graphicData>
        </a:graphic>
      </p:graphicFrame>
      <p:sp>
        <p:nvSpPr>
          <p:cNvPr id="3" name="Slide Number Placeholder 2"/>
          <p:cNvSpPr>
            <a:spLocks noGrp="1"/>
          </p:cNvSpPr>
          <p:nvPr>
            <p:ph type="sldNum" sz="quarter" idx="12"/>
          </p:nvPr>
        </p:nvSpPr>
        <p:spPr/>
        <p:txBody>
          <a:bodyPr/>
          <a:lstStyle/>
          <a:p>
            <a:fld id="{2BE5262B-218E-439F-9EAC-A62030B492D9}" type="slidenum">
              <a:rPr lang="en-US" smtClean="0"/>
              <a:pPr/>
              <a:t>8</a:t>
            </a:fld>
            <a:endParaRPr lang="en-US"/>
          </a:p>
        </p:txBody>
      </p:sp>
    </p:spTree>
    <p:extLst>
      <p:ext uri="{BB962C8B-B14F-4D97-AF65-F5344CB8AC3E}">
        <p14:creationId xmlns:p14="http://schemas.microsoft.com/office/powerpoint/2010/main" val="40314676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685800"/>
          </a:xfrm>
        </p:spPr>
        <p:txBody>
          <a:bodyPr>
            <a:normAutofit fontScale="90000"/>
          </a:bodyPr>
          <a:lstStyle/>
          <a:p>
            <a:r>
              <a:rPr lang="en-GB" sz="3200" dirty="0"/>
              <a:t>Activity 2: Sites selected for demo plots</a:t>
            </a:r>
            <a:br>
              <a:rPr lang="en-GB" sz="3200" dirty="0"/>
            </a:br>
            <a:endParaRPr lang="en-GB" sz="3200" b="1" dirty="0"/>
          </a:p>
        </p:txBody>
      </p:sp>
      <p:sp>
        <p:nvSpPr>
          <p:cNvPr id="3" name="Content Placeholder 2"/>
          <p:cNvSpPr>
            <a:spLocks noGrp="1"/>
          </p:cNvSpPr>
          <p:nvPr>
            <p:ph idx="1"/>
          </p:nvPr>
        </p:nvSpPr>
        <p:spPr>
          <a:xfrm>
            <a:off x="381000" y="1143000"/>
            <a:ext cx="8229600" cy="5287963"/>
          </a:xfrm>
        </p:spPr>
        <p:txBody>
          <a:bodyPr/>
          <a:lstStyle/>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758177599"/>
              </p:ext>
            </p:extLst>
          </p:nvPr>
        </p:nvGraphicFramePr>
        <p:xfrm>
          <a:off x="1447800" y="1676400"/>
          <a:ext cx="5181600" cy="3733346"/>
        </p:xfrm>
        <a:graphic>
          <a:graphicData uri="http://schemas.openxmlformats.org/drawingml/2006/table">
            <a:tbl>
              <a:tblPr firstRow="1" firstCol="1" bandRow="1">
                <a:tableStyleId>{5C22544A-7EE6-4342-B048-85BDC9FD1C3A}</a:tableStyleId>
              </a:tblPr>
              <a:tblGrid>
                <a:gridCol w="2351923"/>
                <a:gridCol w="2829677"/>
              </a:tblGrid>
              <a:tr h="586944">
                <a:tc>
                  <a:txBody>
                    <a:bodyPr/>
                    <a:lstStyle/>
                    <a:p>
                      <a:pPr>
                        <a:lnSpc>
                          <a:spcPct val="107000"/>
                        </a:lnSpc>
                        <a:spcAft>
                          <a:spcPts val="0"/>
                        </a:spcAft>
                      </a:pPr>
                      <a:r>
                        <a:rPr lang="en-GB" sz="3200" dirty="0">
                          <a:effectLst/>
                        </a:rPr>
                        <a:t>District</a:t>
                      </a:r>
                      <a:endParaRPr lang="en-GB" sz="32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3200">
                          <a:effectLst/>
                        </a:rPr>
                        <a:t>Number of villages</a:t>
                      </a:r>
                      <a:endParaRPr lang="en-GB" sz="3200">
                        <a:effectLst/>
                        <a:latin typeface="Calibri"/>
                        <a:ea typeface="Calibri"/>
                        <a:cs typeface="Times New Roman"/>
                      </a:endParaRPr>
                    </a:p>
                  </a:txBody>
                  <a:tcPr marL="68580" marR="68580" marT="0" marB="0"/>
                </a:tc>
              </a:tr>
              <a:tr h="537932">
                <a:tc>
                  <a:txBody>
                    <a:bodyPr/>
                    <a:lstStyle/>
                    <a:p>
                      <a:pPr>
                        <a:lnSpc>
                          <a:spcPct val="107000"/>
                        </a:lnSpc>
                        <a:spcAft>
                          <a:spcPts val="0"/>
                        </a:spcAft>
                      </a:pPr>
                      <a:r>
                        <a:rPr lang="en-GB" sz="3200" dirty="0">
                          <a:effectLst/>
                        </a:rPr>
                        <a:t>Mvomero</a:t>
                      </a:r>
                      <a:endParaRPr lang="en-GB" sz="32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en-GB" sz="3200" dirty="0">
                          <a:effectLst/>
                        </a:rPr>
                        <a:t>10</a:t>
                      </a:r>
                      <a:endParaRPr lang="en-GB" sz="3200" dirty="0">
                        <a:effectLst/>
                        <a:latin typeface="Calibri"/>
                        <a:ea typeface="Calibri"/>
                        <a:cs typeface="Times New Roman"/>
                      </a:endParaRPr>
                    </a:p>
                  </a:txBody>
                  <a:tcPr marL="68580" marR="68580" marT="0" marB="0"/>
                </a:tc>
              </a:tr>
              <a:tr h="537932">
                <a:tc>
                  <a:txBody>
                    <a:bodyPr/>
                    <a:lstStyle/>
                    <a:p>
                      <a:pPr>
                        <a:lnSpc>
                          <a:spcPct val="107000"/>
                        </a:lnSpc>
                        <a:spcAft>
                          <a:spcPts val="0"/>
                        </a:spcAft>
                      </a:pPr>
                      <a:r>
                        <a:rPr lang="en-GB" sz="3200">
                          <a:effectLst/>
                        </a:rPr>
                        <a:t>Kilombero</a:t>
                      </a:r>
                      <a:endParaRPr lang="en-GB" sz="3200">
                        <a:effectLst/>
                        <a:latin typeface="Calibri"/>
                        <a:ea typeface="Calibri"/>
                        <a:cs typeface="Times New Roman"/>
                      </a:endParaRPr>
                    </a:p>
                  </a:txBody>
                  <a:tcPr marL="68580" marR="68580" marT="0" marB="0"/>
                </a:tc>
                <a:tc>
                  <a:txBody>
                    <a:bodyPr/>
                    <a:lstStyle/>
                    <a:p>
                      <a:pPr algn="ctr">
                        <a:lnSpc>
                          <a:spcPct val="107000"/>
                        </a:lnSpc>
                        <a:spcAft>
                          <a:spcPts val="0"/>
                        </a:spcAft>
                      </a:pPr>
                      <a:r>
                        <a:rPr lang="en-GB" sz="3200" dirty="0">
                          <a:effectLst/>
                        </a:rPr>
                        <a:t>21</a:t>
                      </a:r>
                      <a:endParaRPr lang="en-GB" sz="3200" dirty="0">
                        <a:effectLst/>
                        <a:latin typeface="Calibri"/>
                        <a:ea typeface="Calibri"/>
                        <a:cs typeface="Times New Roman"/>
                      </a:endParaRPr>
                    </a:p>
                  </a:txBody>
                  <a:tcPr marL="68580" marR="68580" marT="0" marB="0"/>
                </a:tc>
              </a:tr>
              <a:tr h="537932">
                <a:tc>
                  <a:txBody>
                    <a:bodyPr/>
                    <a:lstStyle/>
                    <a:p>
                      <a:pPr>
                        <a:lnSpc>
                          <a:spcPct val="107000"/>
                        </a:lnSpc>
                        <a:spcAft>
                          <a:spcPts val="0"/>
                        </a:spcAft>
                      </a:pPr>
                      <a:r>
                        <a:rPr lang="en-GB" sz="3200">
                          <a:effectLst/>
                        </a:rPr>
                        <a:t>Iringa</a:t>
                      </a:r>
                      <a:endParaRPr lang="en-GB" sz="3200">
                        <a:effectLst/>
                        <a:latin typeface="Calibri"/>
                        <a:ea typeface="Calibri"/>
                        <a:cs typeface="Times New Roman"/>
                      </a:endParaRPr>
                    </a:p>
                  </a:txBody>
                  <a:tcPr marL="68580" marR="68580" marT="0" marB="0"/>
                </a:tc>
                <a:tc>
                  <a:txBody>
                    <a:bodyPr/>
                    <a:lstStyle/>
                    <a:p>
                      <a:pPr algn="ctr">
                        <a:lnSpc>
                          <a:spcPct val="107000"/>
                        </a:lnSpc>
                        <a:spcAft>
                          <a:spcPts val="0"/>
                        </a:spcAft>
                      </a:pPr>
                      <a:r>
                        <a:rPr lang="en-GB" sz="3200" dirty="0">
                          <a:effectLst/>
                        </a:rPr>
                        <a:t>10</a:t>
                      </a:r>
                      <a:endParaRPr lang="en-GB" sz="3200" dirty="0">
                        <a:effectLst/>
                        <a:latin typeface="Calibri"/>
                        <a:ea typeface="Calibri"/>
                        <a:cs typeface="Times New Roman"/>
                      </a:endParaRPr>
                    </a:p>
                  </a:txBody>
                  <a:tcPr marL="68580" marR="68580" marT="0" marB="0"/>
                </a:tc>
              </a:tr>
              <a:tr h="537932">
                <a:tc>
                  <a:txBody>
                    <a:bodyPr/>
                    <a:lstStyle/>
                    <a:p>
                      <a:pPr>
                        <a:lnSpc>
                          <a:spcPct val="107000"/>
                        </a:lnSpc>
                        <a:spcAft>
                          <a:spcPts val="0"/>
                        </a:spcAft>
                      </a:pPr>
                      <a:r>
                        <a:rPr lang="en-GB" sz="3200">
                          <a:effectLst/>
                        </a:rPr>
                        <a:t>Mbarali </a:t>
                      </a:r>
                      <a:endParaRPr lang="en-GB" sz="3200">
                        <a:effectLst/>
                        <a:latin typeface="Calibri"/>
                        <a:ea typeface="Calibri"/>
                        <a:cs typeface="Times New Roman"/>
                      </a:endParaRPr>
                    </a:p>
                  </a:txBody>
                  <a:tcPr marL="68580" marR="68580" marT="0" marB="0"/>
                </a:tc>
                <a:tc>
                  <a:txBody>
                    <a:bodyPr/>
                    <a:lstStyle/>
                    <a:p>
                      <a:pPr algn="ctr">
                        <a:lnSpc>
                          <a:spcPct val="107000"/>
                        </a:lnSpc>
                        <a:spcAft>
                          <a:spcPts val="0"/>
                        </a:spcAft>
                      </a:pPr>
                      <a:r>
                        <a:rPr lang="en-GB" sz="3200" dirty="0">
                          <a:effectLst/>
                        </a:rPr>
                        <a:t>10</a:t>
                      </a:r>
                      <a:endParaRPr lang="en-GB" sz="3200" dirty="0">
                        <a:effectLst/>
                        <a:latin typeface="Calibri"/>
                        <a:ea typeface="Calibri"/>
                        <a:cs typeface="Times New Roman"/>
                      </a:endParaRPr>
                    </a:p>
                  </a:txBody>
                  <a:tcPr marL="68580" marR="68580" marT="0" marB="0"/>
                </a:tc>
              </a:tr>
              <a:tr h="537932">
                <a:tc>
                  <a:txBody>
                    <a:bodyPr/>
                    <a:lstStyle/>
                    <a:p>
                      <a:pPr>
                        <a:lnSpc>
                          <a:spcPct val="107000"/>
                        </a:lnSpc>
                        <a:spcAft>
                          <a:spcPts val="0"/>
                        </a:spcAft>
                      </a:pPr>
                      <a:r>
                        <a:rPr lang="en-GB" sz="3200" b="1" dirty="0">
                          <a:effectLst/>
                        </a:rPr>
                        <a:t>Total</a:t>
                      </a:r>
                      <a:endParaRPr lang="en-GB" sz="3200" b="1" dirty="0">
                        <a:effectLst/>
                        <a:latin typeface="Calibri"/>
                        <a:ea typeface="Calibri"/>
                        <a:cs typeface="Times New Roman"/>
                      </a:endParaRPr>
                    </a:p>
                  </a:txBody>
                  <a:tcPr marL="68580" marR="68580" marT="0" marB="0"/>
                </a:tc>
                <a:tc>
                  <a:txBody>
                    <a:bodyPr/>
                    <a:lstStyle/>
                    <a:p>
                      <a:pPr algn="ctr">
                        <a:lnSpc>
                          <a:spcPct val="107000"/>
                        </a:lnSpc>
                        <a:spcAft>
                          <a:spcPts val="0"/>
                        </a:spcAft>
                      </a:pPr>
                      <a:r>
                        <a:rPr lang="en-GB" sz="3200" b="1" dirty="0">
                          <a:effectLst/>
                        </a:rPr>
                        <a:t>51</a:t>
                      </a:r>
                      <a:endParaRPr lang="en-GB" sz="3200" b="1" dirty="0">
                        <a:effectLst/>
                        <a:latin typeface="Calibri"/>
                        <a:ea typeface="Calibri"/>
                        <a:cs typeface="Times New Roman"/>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2BE5262B-218E-439F-9EAC-A62030B492D9}" type="slidenum">
              <a:rPr lang="en-US" smtClean="0"/>
              <a:pPr/>
              <a:t>9</a:t>
            </a:fld>
            <a:endParaRPr lang="en-US"/>
          </a:p>
        </p:txBody>
      </p:sp>
    </p:spTree>
    <p:extLst>
      <p:ext uri="{BB962C8B-B14F-4D97-AF65-F5344CB8AC3E}">
        <p14:creationId xmlns:p14="http://schemas.microsoft.com/office/powerpoint/2010/main" val="12285710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3485</TotalTime>
  <Words>1534</Words>
  <Application>Microsoft Macintosh PowerPoint</Application>
  <PresentationFormat>On-screen Show (4:3)</PresentationFormat>
  <Paragraphs>440</Paragraphs>
  <Slides>34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Aharoni</vt:lpstr>
      <vt:lpstr>Angsana New</vt:lpstr>
      <vt:lpstr>Calibri</vt:lpstr>
      <vt:lpstr>Californian FB</vt:lpstr>
      <vt:lpstr>Times New Roman</vt:lpstr>
      <vt:lpstr>Wingdings</vt:lpstr>
      <vt:lpstr>Arial</vt:lpstr>
      <vt:lpstr>Office Theme</vt:lpstr>
      <vt:lpstr>PowerPoint Presentation</vt:lpstr>
      <vt:lpstr>Summary description of key activities for rice component Technologies demonstrated</vt:lpstr>
      <vt:lpstr>Technologies cont.</vt:lpstr>
      <vt:lpstr>The planned activities Sept 2016 - Sept 2017  </vt:lpstr>
      <vt:lpstr>Activities cont.</vt:lpstr>
      <vt:lpstr>On going activities</vt:lpstr>
      <vt:lpstr>Activities implemented and achievements Activity 1: Inception meeting</vt:lpstr>
      <vt:lpstr>Activity 1: Inception meetings</vt:lpstr>
      <vt:lpstr>Activity 2: Sites selected for demo plots </vt:lpstr>
      <vt:lpstr>Activity 3: Establishment of demonstration plots </vt:lpstr>
      <vt:lpstr> Activity 3: Cont. </vt:lpstr>
      <vt:lpstr>PowerPoint Presentation</vt:lpstr>
      <vt:lpstr>PowerPoint Presentation</vt:lpstr>
      <vt:lpstr>Farmers received improved seeds cont.</vt:lpstr>
      <vt:lpstr>Fertilizer and gypsum</vt:lpstr>
      <vt:lpstr>Activity 5: Soil sampling and analysis</vt:lpstr>
      <vt:lpstr>Photo soil test</vt:lpstr>
      <vt:lpstr>Soil analysis cont.</vt:lpstr>
      <vt:lpstr>PowerPoint Presentation</vt:lpstr>
      <vt:lpstr>PowerPoint Presentation</vt:lpstr>
      <vt:lpstr>Trained cont.</vt:lpstr>
      <vt:lpstr>  Activity 7: Demonstration of Direct Paddy Seeder </vt:lpstr>
      <vt:lpstr>PowerPoint Presentation</vt:lpstr>
      <vt:lpstr>Activity 8.FARMER FIELD DAYS  One field day conducted in each district in one village </vt:lpstr>
      <vt:lpstr>Field day cont.</vt:lpstr>
      <vt:lpstr> Partners involved in the project activities</vt:lpstr>
      <vt:lpstr>Challenges, constraints and lessons learned</vt:lpstr>
      <vt:lpstr>Available transport to Digoma village during rainy season</vt:lpstr>
      <vt:lpstr>Challenges cont.</vt:lpstr>
      <vt:lpstr> Lessons learned </vt:lpstr>
      <vt:lpstr>Lessons cont.</vt:lpstr>
      <vt:lpstr>Activities needing improvement in future </vt:lpstr>
      <vt:lpstr>Exit strategies</vt:lpstr>
      <vt:lpstr>THE END</vt:lpstr>
    </vt:vector>
  </TitlesOfParts>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Odhong, Jonathan (IITA)</dc:creator>
  <cp:lastModifiedBy>Odhong, Jonathan (IITA)</cp:lastModifiedBy>
  <cp:revision>167</cp:revision>
  <dcterms:created xsi:type="dcterms:W3CDTF">2016-02-03T16:26:43Z</dcterms:created>
  <dcterms:modified xsi:type="dcterms:W3CDTF">2017-07-11T14:08:14Z</dcterms:modified>
</cp:coreProperties>
</file>